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3" r:id="rId4"/>
    <p:sldId id="279" r:id="rId5"/>
    <p:sldId id="264" r:id="rId6"/>
    <p:sldId id="265" r:id="rId7"/>
    <p:sldId id="281" r:id="rId8"/>
    <p:sldId id="259" r:id="rId9"/>
    <p:sldId id="270" r:id="rId10"/>
    <p:sldId id="272" r:id="rId11"/>
    <p:sldId id="268" r:id="rId12"/>
    <p:sldId id="273" r:id="rId13"/>
    <p:sldId id="280" r:id="rId14"/>
    <p:sldId id="260" r:id="rId15"/>
    <p:sldId id="261" r:id="rId16"/>
    <p:sldId id="274" r:id="rId17"/>
    <p:sldId id="275" r:id="rId18"/>
    <p:sldId id="276" r:id="rId19"/>
    <p:sldId id="278" r:id="rId20"/>
    <p:sldId id="266" r:id="rId21"/>
    <p:sldId id="271" r:id="rId22"/>
    <p:sldId id="258" r:id="rId23"/>
    <p:sldId id="269" r:id="rId24"/>
    <p:sldId id="26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4" autoAdjust="0"/>
    <p:restoredTop sz="94697"/>
  </p:normalViewPr>
  <p:slideViewPr>
    <p:cSldViewPr>
      <p:cViewPr>
        <p:scale>
          <a:sx n="80" d="100"/>
          <a:sy n="80" d="100"/>
        </p:scale>
        <p:origin x="2112" y="2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7DA733-58D7-45EF-9181-D88016B4768A}" type="datetimeFigureOut">
              <a:rPr lang="en-GB" smtClean="0"/>
              <a:t>08/10/2016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7EA916-CA8F-42FA-9084-7E1F3AC248F5}" type="slidenum">
              <a:rPr lang="en-GB" smtClean="0"/>
              <a:t>‹#›</a:t>
            </a:fld>
            <a:endParaRPr lang="en-GB"/>
          </a:p>
        </p:txBody>
      </p:sp>
    </p:spTree>
    <p:extLst>
      <p:ext uri="{BB962C8B-B14F-4D97-AF65-F5344CB8AC3E}">
        <p14:creationId xmlns:p14="http://schemas.microsoft.com/office/powerpoint/2010/main" val="385266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Emphasis on determination – a degree of protection,</a:t>
            </a:r>
            <a:r>
              <a:rPr lang="en-GB" baseline="0" dirty="0" smtClean="0"/>
              <a:t> perhaps – and giving thanks for rescue?</a:t>
            </a:r>
            <a:endParaRPr lang="en-GB" dirty="0"/>
          </a:p>
        </p:txBody>
      </p:sp>
      <p:sp>
        <p:nvSpPr>
          <p:cNvPr id="4" name="Slide Number Placeholder 3"/>
          <p:cNvSpPr>
            <a:spLocks noGrp="1"/>
          </p:cNvSpPr>
          <p:nvPr>
            <p:ph type="sldNum" sz="quarter" idx="10"/>
          </p:nvPr>
        </p:nvSpPr>
        <p:spPr/>
        <p:txBody>
          <a:bodyPr/>
          <a:lstStyle/>
          <a:p>
            <a:fld id="{1281EF00-1B47-4669-B247-ACBD957D8B25}" type="slidenum">
              <a:rPr lang="en-GB" smtClean="0"/>
              <a:t>21</a:t>
            </a:fld>
            <a:endParaRPr lang="en-GB"/>
          </a:p>
        </p:txBody>
      </p:sp>
    </p:spTree>
    <p:extLst>
      <p:ext uri="{BB962C8B-B14F-4D97-AF65-F5344CB8AC3E}">
        <p14:creationId xmlns:p14="http://schemas.microsoft.com/office/powerpoint/2010/main" val="918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 I </a:t>
            </a:r>
            <a:r>
              <a:rPr lang="en-GB" smtClean="0"/>
              <a:t>am – here</a:t>
            </a:r>
            <a:r>
              <a:rPr lang="en-GB" baseline="0" smtClean="0"/>
              <a:t> I was …</a:t>
            </a:r>
            <a:endParaRPr lang="en-GB"/>
          </a:p>
        </p:txBody>
      </p:sp>
      <p:sp>
        <p:nvSpPr>
          <p:cNvPr id="4" name="Slide Number Placeholder 3"/>
          <p:cNvSpPr>
            <a:spLocks noGrp="1"/>
          </p:cNvSpPr>
          <p:nvPr>
            <p:ph type="sldNum" sz="quarter" idx="10"/>
          </p:nvPr>
        </p:nvSpPr>
        <p:spPr/>
        <p:txBody>
          <a:bodyPr/>
          <a:lstStyle/>
          <a:p>
            <a:fld id="{1281EF00-1B47-4669-B247-ACBD957D8B25}" type="slidenum">
              <a:rPr lang="en-GB" smtClean="0"/>
              <a:t>22</a:t>
            </a:fld>
            <a:endParaRPr lang="en-GB"/>
          </a:p>
        </p:txBody>
      </p:sp>
    </p:spTree>
    <p:extLst>
      <p:ext uri="{BB962C8B-B14F-4D97-AF65-F5344CB8AC3E}">
        <p14:creationId xmlns:p14="http://schemas.microsoft.com/office/powerpoint/2010/main" val="2348256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41F4CB4-E4D0-4228-B637-E8A42E963D2C}" type="datetimeFigureOut">
              <a:rPr lang="en-GB" smtClean="0"/>
              <a:t>08/10/2016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828774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F4CB4-E4D0-4228-B637-E8A42E963D2C}" type="datetimeFigureOut">
              <a:rPr lang="en-GB" smtClean="0"/>
              <a:t>08/10/2016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1175058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F4CB4-E4D0-4228-B637-E8A42E963D2C}" type="datetimeFigureOut">
              <a:rPr lang="en-GB" smtClean="0"/>
              <a:t>08/10/2016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2124516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41F4CB4-E4D0-4228-B637-E8A42E963D2C}" type="datetimeFigureOut">
              <a:rPr lang="en-GB" smtClean="0"/>
              <a:t>08/10/2016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2164417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41F4CB4-E4D0-4228-B637-E8A42E963D2C}" type="datetimeFigureOut">
              <a:rPr lang="en-GB" smtClean="0"/>
              <a:t>08/10/2016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3299273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41F4CB4-E4D0-4228-B637-E8A42E963D2C}" type="datetimeFigureOut">
              <a:rPr lang="en-GB" smtClean="0"/>
              <a:t>08/10/2016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1677036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F4CB4-E4D0-4228-B637-E8A42E963D2C}" type="datetimeFigureOut">
              <a:rPr lang="en-GB" smtClean="0"/>
              <a:t>08/10/2016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1427729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F4CB4-E4D0-4228-B637-E8A42E963D2C}" type="datetimeFigureOut">
              <a:rPr lang="en-GB" smtClean="0"/>
              <a:t>08/10/2016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320428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F4CB4-E4D0-4228-B637-E8A42E963D2C}" type="datetimeFigureOut">
              <a:rPr lang="en-GB" smtClean="0"/>
              <a:t>08/10/2016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107223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F4CB4-E4D0-4228-B637-E8A42E963D2C}" type="datetimeFigureOut">
              <a:rPr lang="en-GB" smtClean="0"/>
              <a:t>08/10/2016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3140054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F4CB4-E4D0-4228-B637-E8A42E963D2C}" type="datetimeFigureOut">
              <a:rPr lang="en-GB" smtClean="0"/>
              <a:t>08/10/2016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26376E-E876-451B-ACE4-C57B2A46CA4B}" type="slidenum">
              <a:rPr lang="en-GB" smtClean="0"/>
              <a:t>‹#›</a:t>
            </a:fld>
            <a:endParaRPr lang="en-GB"/>
          </a:p>
        </p:txBody>
      </p:sp>
    </p:spTree>
    <p:extLst>
      <p:ext uri="{BB962C8B-B14F-4D97-AF65-F5344CB8AC3E}">
        <p14:creationId xmlns:p14="http://schemas.microsoft.com/office/powerpoint/2010/main" val="8951655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F4CB4-E4D0-4228-B637-E8A42E963D2C}" type="datetimeFigureOut">
              <a:rPr lang="en-GB" smtClean="0"/>
              <a:t>08/10/2016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6376E-E876-451B-ACE4-C57B2A46CA4B}" type="slidenum">
              <a:rPr lang="en-GB" smtClean="0"/>
              <a:t>‹#›</a:t>
            </a:fld>
            <a:endParaRPr lang="en-GB"/>
          </a:p>
        </p:txBody>
      </p:sp>
    </p:spTree>
    <p:extLst>
      <p:ext uri="{BB962C8B-B14F-4D97-AF65-F5344CB8AC3E}">
        <p14:creationId xmlns:p14="http://schemas.microsoft.com/office/powerpoint/2010/main" val="2891935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inflandersfields.be/" TargetMode="External"/><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1"/>
            <a:ext cx="7772400" cy="1944215"/>
          </a:xfrm>
        </p:spPr>
        <p:txBody>
          <a:bodyPr/>
          <a:lstStyle/>
          <a:p>
            <a:r>
              <a:rPr lang="en-GB" dirty="0" smtClean="0"/>
              <a:t>From the History of Refugees to Refugee History</a:t>
            </a:r>
            <a:endParaRPr lang="en-GB" dirty="0"/>
          </a:p>
        </p:txBody>
      </p:sp>
      <p:sp>
        <p:nvSpPr>
          <p:cNvPr id="3" name="Subtitle 2"/>
          <p:cNvSpPr>
            <a:spLocks noGrp="1"/>
          </p:cNvSpPr>
          <p:nvPr>
            <p:ph type="subTitle" idx="1"/>
          </p:nvPr>
        </p:nvSpPr>
        <p:spPr/>
        <p:txBody>
          <a:bodyPr/>
          <a:lstStyle/>
          <a:p>
            <a:r>
              <a:rPr lang="en-GB" dirty="0"/>
              <a:t>Peter </a:t>
            </a:r>
            <a:r>
              <a:rPr lang="en-GB" dirty="0" err="1"/>
              <a:t>Gatrell</a:t>
            </a:r>
            <a:endParaRPr lang="en-GB" dirty="0"/>
          </a:p>
          <a:p>
            <a:r>
              <a:rPr lang="en-GB" dirty="0" smtClean="0"/>
              <a:t>University of Manchester</a:t>
            </a:r>
          </a:p>
          <a:p>
            <a:endParaRPr lang="en-GB" dirty="0"/>
          </a:p>
        </p:txBody>
      </p:sp>
    </p:spTree>
    <p:extLst>
      <p:ext uri="{BB962C8B-B14F-4D97-AF65-F5344CB8AC3E}">
        <p14:creationId xmlns:p14="http://schemas.microsoft.com/office/powerpoint/2010/main" val="720966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Collecting for Russian refugees, Melbourne, 1915</a:t>
            </a:r>
            <a:endParaRPr lang="en-GB" sz="3200" dirty="0"/>
          </a:p>
        </p:txBody>
      </p:sp>
      <p:pic>
        <p:nvPicPr>
          <p:cNvPr id="4" name="Content Placeholder 3"/>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8622" t="1516" r="8302" b="925"/>
          <a:stretch/>
        </p:blipFill>
        <p:spPr>
          <a:xfrm>
            <a:off x="971600" y="1486968"/>
            <a:ext cx="3224385" cy="4777099"/>
          </a:xfrm>
        </p:spPr>
      </p:pic>
      <p:sp>
        <p:nvSpPr>
          <p:cNvPr id="3" name="Content Placeholder 2"/>
          <p:cNvSpPr>
            <a:spLocks noGrp="1"/>
          </p:cNvSpPr>
          <p:nvPr>
            <p:ph sz="half" idx="2"/>
          </p:nvPr>
        </p:nvSpPr>
        <p:spPr/>
        <p:txBody>
          <a:bodyPr>
            <a:normAutofit fontScale="92500" lnSpcReduction="10000"/>
          </a:bodyPr>
          <a:lstStyle/>
          <a:p>
            <a:pPr marL="0" indent="0">
              <a:buNone/>
            </a:pPr>
            <a:endParaRPr lang="en-GB" sz="2400" dirty="0" smtClean="0"/>
          </a:p>
          <a:p>
            <a:pPr marL="0" indent="0">
              <a:buNone/>
            </a:pPr>
            <a:r>
              <a:rPr lang="is-IS" sz="2400" dirty="0" smtClean="0"/>
              <a:t>… an opportunity to think about the causes of ‘causes’</a:t>
            </a:r>
            <a:endParaRPr lang="en-GB" sz="2400" dirty="0"/>
          </a:p>
          <a:p>
            <a:pPr marL="0" indent="0">
              <a:buNone/>
            </a:pPr>
            <a:endParaRPr lang="en-GB" sz="2400" dirty="0" smtClean="0"/>
          </a:p>
          <a:p>
            <a:pPr marL="0" indent="0">
              <a:buNone/>
            </a:pPr>
            <a:endParaRPr lang="en-GB" sz="2400" dirty="0"/>
          </a:p>
          <a:p>
            <a:pPr marL="0" indent="0">
              <a:buNone/>
            </a:pPr>
            <a:endParaRPr lang="en-GB" sz="2400" dirty="0" smtClean="0"/>
          </a:p>
          <a:p>
            <a:pPr marL="0" indent="0">
              <a:buNone/>
            </a:pPr>
            <a:r>
              <a:rPr lang="en-GB" sz="2400" dirty="0" smtClean="0"/>
              <a:t>Unknown photographer/date (probably late 1915)</a:t>
            </a:r>
          </a:p>
          <a:p>
            <a:pPr marL="0" indent="0">
              <a:buNone/>
            </a:pPr>
            <a:endParaRPr lang="en-GB" sz="2400" dirty="0"/>
          </a:p>
          <a:p>
            <a:pPr marL="0" indent="0">
              <a:buNone/>
            </a:pPr>
            <a:r>
              <a:rPr lang="en-GB" sz="2400" dirty="0" smtClean="0"/>
              <a:t>Source: News </a:t>
            </a:r>
            <a:r>
              <a:rPr lang="en-GB" sz="2400" dirty="0"/>
              <a:t>B</a:t>
            </a:r>
            <a:r>
              <a:rPr lang="en-GB" sz="2400" dirty="0" smtClean="0"/>
              <a:t>ulletin (</a:t>
            </a:r>
            <a:r>
              <a:rPr lang="en-GB" sz="2400" i="1" dirty="0" err="1" smtClean="0"/>
              <a:t>Izvestiia</a:t>
            </a:r>
            <a:r>
              <a:rPr lang="en-GB" sz="2400" dirty="0" smtClean="0"/>
              <a:t>) of the All-Russian Union of Towns and Zemstvos</a:t>
            </a:r>
            <a:endParaRPr lang="en-GB" sz="2400" dirty="0"/>
          </a:p>
        </p:txBody>
      </p:sp>
    </p:spTree>
    <p:extLst>
      <p:ext uri="{BB962C8B-B14F-4D97-AF65-F5344CB8AC3E}">
        <p14:creationId xmlns:p14="http://schemas.microsoft.com/office/powerpoint/2010/main" val="3172220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200" dirty="0" smtClean="0"/>
              <a:t>Historians and the ‘here and now’</a:t>
            </a:r>
            <a:endParaRPr lang="en-GB" sz="3200" dirty="0"/>
          </a:p>
        </p:txBody>
      </p:sp>
      <p:sp>
        <p:nvSpPr>
          <p:cNvPr id="3" name="Content Placeholder 2"/>
          <p:cNvSpPr>
            <a:spLocks noGrp="1"/>
          </p:cNvSpPr>
          <p:nvPr>
            <p:ph idx="1"/>
          </p:nvPr>
        </p:nvSpPr>
        <p:spPr>
          <a:xfrm>
            <a:off x="457200" y="980728"/>
            <a:ext cx="8229600" cy="5616624"/>
          </a:xfrm>
        </p:spPr>
        <p:txBody>
          <a:bodyPr>
            <a:noAutofit/>
          </a:bodyPr>
          <a:lstStyle/>
          <a:p>
            <a:pPr marL="0" indent="0">
              <a:buNone/>
            </a:pPr>
            <a:r>
              <a:rPr lang="en-GB" sz="2800" dirty="0" smtClean="0"/>
              <a:t>What’s at stake for the historian of refugees, now? </a:t>
            </a:r>
          </a:p>
          <a:p>
            <a:pPr marL="0" indent="0">
              <a:buNone/>
            </a:pPr>
            <a:r>
              <a:rPr lang="en-GB" sz="2800" dirty="0" smtClean="0"/>
              <a:t>We have a responsibility, inter alia, to: </a:t>
            </a:r>
          </a:p>
          <a:p>
            <a:r>
              <a:rPr lang="en-GB" sz="2800" dirty="0"/>
              <a:t>a</a:t>
            </a:r>
            <a:r>
              <a:rPr lang="en-GB" sz="2800" dirty="0" smtClean="0"/>
              <a:t>nalyse how and, with what consequences, refugees </a:t>
            </a:r>
            <a:r>
              <a:rPr lang="en-GB" sz="2800" dirty="0"/>
              <a:t>‘become’ </a:t>
            </a:r>
            <a:r>
              <a:rPr lang="is-IS" sz="2400" dirty="0" smtClean="0"/>
              <a:t>… </a:t>
            </a:r>
            <a:r>
              <a:rPr lang="en-GB" sz="2400" dirty="0" smtClean="0"/>
              <a:t>become </a:t>
            </a:r>
            <a:r>
              <a:rPr lang="en-GB" sz="2400" dirty="0"/>
              <a:t>a ‘problem</a:t>
            </a:r>
            <a:r>
              <a:rPr lang="en-GB" sz="2400" dirty="0" smtClean="0"/>
              <a:t>’ amenable to a ‘solution’</a:t>
            </a:r>
            <a:endParaRPr lang="en-GB" sz="2400" dirty="0"/>
          </a:p>
          <a:p>
            <a:r>
              <a:rPr lang="en-GB" sz="2800" dirty="0" smtClean="0"/>
              <a:t>challenge the lazy, </a:t>
            </a:r>
            <a:r>
              <a:rPr lang="en-GB" sz="2800" dirty="0" err="1" smtClean="0"/>
              <a:t>presentist</a:t>
            </a:r>
            <a:r>
              <a:rPr lang="en-GB" sz="2800" dirty="0" smtClean="0"/>
              <a:t> formula of an ‘unprecedented crisis’ </a:t>
            </a:r>
            <a:r>
              <a:rPr lang="en-GB" sz="2400" dirty="0" smtClean="0"/>
              <a:t>by considering past episodes (the precedents of the ‘unprecedented’, e.g. displacement and ‘problem-solving’ after two world wars)</a:t>
            </a:r>
          </a:p>
          <a:p>
            <a:r>
              <a:rPr lang="en-GB" sz="2800" dirty="0" smtClean="0"/>
              <a:t>draw attention to enduring yet neglected situations </a:t>
            </a:r>
            <a:r>
              <a:rPr lang="en-GB" sz="2800" dirty="0" smtClean="0"/>
              <a:t>whose resolution seems remote,</a:t>
            </a:r>
            <a:r>
              <a:rPr lang="en-GB" sz="2400" dirty="0" smtClean="0"/>
              <a:t> </a:t>
            </a:r>
            <a:r>
              <a:rPr lang="en-GB" sz="2400" dirty="0" smtClean="0"/>
              <a:t>e.g. Sahrawi, </a:t>
            </a:r>
            <a:r>
              <a:rPr lang="en-GB" sz="2400" dirty="0" err="1" smtClean="0"/>
              <a:t>Rohingya</a:t>
            </a:r>
            <a:r>
              <a:rPr lang="en-GB" sz="2400" dirty="0" smtClean="0"/>
              <a:t>, Palestinian </a:t>
            </a:r>
            <a:r>
              <a:rPr lang="is-IS" sz="2400" dirty="0" smtClean="0"/>
              <a:t>…</a:t>
            </a:r>
            <a:endParaRPr lang="en-GB" sz="2400" dirty="0" smtClean="0"/>
          </a:p>
          <a:p>
            <a:r>
              <a:rPr lang="en-GB" sz="2800" dirty="0"/>
              <a:t>challenge </a:t>
            </a:r>
            <a:r>
              <a:rPr lang="en-GB" sz="2800" dirty="0" smtClean="0"/>
              <a:t>European </a:t>
            </a:r>
            <a:r>
              <a:rPr lang="en-GB" sz="2800" dirty="0" smtClean="0"/>
              <a:t>parochialism </a:t>
            </a:r>
            <a:endParaRPr lang="en-GB" sz="2800" dirty="0" smtClean="0"/>
          </a:p>
        </p:txBody>
      </p:sp>
    </p:spTree>
    <p:extLst>
      <p:ext uri="{BB962C8B-B14F-4D97-AF65-F5344CB8AC3E}">
        <p14:creationId xmlns:p14="http://schemas.microsoft.com/office/powerpoint/2010/main" val="14344079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en-US" sz="3600" dirty="0" smtClean="0"/>
              <a:t>History of </a:t>
            </a:r>
            <a:r>
              <a:rPr lang="en-US" sz="3600" dirty="0" smtClean="0"/>
              <a:t>refugees </a:t>
            </a:r>
            <a:r>
              <a:rPr lang="is-IS" sz="3600" dirty="0" smtClean="0"/>
              <a:t>… </a:t>
            </a:r>
            <a:r>
              <a:rPr lang="en-US" sz="3600" dirty="0" smtClean="0"/>
              <a:t>refugee </a:t>
            </a:r>
            <a:r>
              <a:rPr lang="en-US" sz="3600" dirty="0" smtClean="0"/>
              <a:t>history?</a:t>
            </a:r>
            <a:endParaRPr lang="en-US" sz="3600" dirty="0"/>
          </a:p>
        </p:txBody>
      </p:sp>
      <p:sp>
        <p:nvSpPr>
          <p:cNvPr id="3" name="Content Placeholder 2"/>
          <p:cNvSpPr>
            <a:spLocks noGrp="1"/>
          </p:cNvSpPr>
          <p:nvPr>
            <p:ph idx="1"/>
          </p:nvPr>
        </p:nvSpPr>
        <p:spPr>
          <a:xfrm>
            <a:off x="457200" y="1196752"/>
            <a:ext cx="8229600" cy="5112568"/>
          </a:xfrm>
        </p:spPr>
        <p:txBody>
          <a:bodyPr>
            <a:noAutofit/>
          </a:bodyPr>
          <a:lstStyle/>
          <a:p>
            <a:r>
              <a:rPr lang="en-GB" sz="2800" dirty="0" smtClean="0"/>
              <a:t>Beyond the history/histories of particular instances of mass population displacement, is it possible to map the contours of a ‘refugee history’?</a:t>
            </a:r>
          </a:p>
          <a:p>
            <a:r>
              <a:rPr lang="en-GB" sz="2800" dirty="0" smtClean="0"/>
              <a:t>Beyond a history addressing multiple actors, </a:t>
            </a:r>
            <a:r>
              <a:rPr lang="en-GB" sz="2800" dirty="0"/>
              <a:t>perspectives, encounters, and </a:t>
            </a:r>
            <a:r>
              <a:rPr lang="en-GB" sz="2800" dirty="0" smtClean="0"/>
              <a:t>constraints </a:t>
            </a:r>
            <a:r>
              <a:rPr lang="en-GB" sz="2800" dirty="0" smtClean="0"/>
              <a:t> in specific contexts – </a:t>
            </a:r>
            <a:r>
              <a:rPr lang="en-GB" sz="2800" dirty="0" smtClean="0"/>
              <a:t>is it possible (or desirable) to bring all of this within a single analytic frame</a:t>
            </a:r>
            <a:r>
              <a:rPr lang="en-GB" sz="2800" dirty="0" smtClean="0"/>
              <a:t>?</a:t>
            </a:r>
          </a:p>
          <a:p>
            <a:pPr marL="400050" lvl="1" indent="0">
              <a:buNone/>
            </a:pPr>
            <a:r>
              <a:rPr lang="en-GB" dirty="0" smtClean="0"/>
              <a:t>My </a:t>
            </a:r>
            <a:r>
              <a:rPr lang="en-GB" dirty="0" smtClean="0"/>
              <a:t>proposal is to incorporate histories of refugees within a broader rubric of </a:t>
            </a:r>
            <a:r>
              <a:rPr lang="en-GB" dirty="0"/>
              <a:t>‘</a:t>
            </a:r>
            <a:r>
              <a:rPr lang="en-GB" dirty="0" err="1"/>
              <a:t>refugeedom</a:t>
            </a:r>
            <a:r>
              <a:rPr lang="en-GB" dirty="0" smtClean="0"/>
              <a:t>’, conceived not as a pure abstraction but as a matrix of relations and </a:t>
            </a:r>
            <a:r>
              <a:rPr lang="en-GB" dirty="0" smtClean="0"/>
              <a:t>practices that had </a:t>
            </a:r>
            <a:r>
              <a:rPr lang="en-GB" dirty="0" smtClean="0"/>
              <a:t>concrete </a:t>
            </a:r>
            <a:r>
              <a:rPr lang="en-GB" dirty="0" smtClean="0"/>
              <a:t>effect</a:t>
            </a:r>
            <a:r>
              <a:rPr lang="en-GB" dirty="0" smtClean="0"/>
              <a:t>s</a:t>
            </a:r>
            <a:endParaRPr lang="en-GB" dirty="0"/>
          </a:p>
        </p:txBody>
      </p:sp>
    </p:spTree>
    <p:extLst>
      <p:ext uri="{BB962C8B-B14F-4D97-AF65-F5344CB8AC3E}">
        <p14:creationId xmlns:p14="http://schemas.microsoft.com/office/powerpoint/2010/main" val="486608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200" dirty="0" smtClean="0"/>
              <a:t>Refugee history: advice to a younger self</a:t>
            </a:r>
            <a:endParaRPr lang="en-GB" sz="3200" dirty="0"/>
          </a:p>
        </p:txBody>
      </p:sp>
      <p:sp>
        <p:nvSpPr>
          <p:cNvPr id="3" name="Content Placeholder 2"/>
          <p:cNvSpPr>
            <a:spLocks noGrp="1"/>
          </p:cNvSpPr>
          <p:nvPr>
            <p:ph idx="1"/>
          </p:nvPr>
        </p:nvSpPr>
        <p:spPr>
          <a:xfrm>
            <a:off x="457200" y="1124744"/>
            <a:ext cx="8229600" cy="5400600"/>
          </a:xfrm>
        </p:spPr>
        <p:txBody>
          <a:bodyPr>
            <a:noAutofit/>
          </a:bodyPr>
          <a:lstStyle/>
          <a:p>
            <a:pPr marL="0" indent="0">
              <a:buNone/>
            </a:pPr>
            <a:r>
              <a:rPr lang="en-GB" sz="2400" dirty="0" smtClean="0"/>
              <a:t>It’s about refugees, but not just about refugees. Consider the politics around multiple relations:</a:t>
            </a:r>
          </a:p>
          <a:p>
            <a:r>
              <a:rPr lang="en-GB" sz="2400" dirty="0" smtClean="0"/>
              <a:t>states (old states, warring states, embryonic and new states)</a:t>
            </a:r>
          </a:p>
          <a:p>
            <a:r>
              <a:rPr lang="en-GB" sz="2400" dirty="0"/>
              <a:t>i</a:t>
            </a:r>
            <a:r>
              <a:rPr lang="en-GB" sz="2400" dirty="0" smtClean="0"/>
              <a:t>nter-governmental organisations (purpose; personnel, etc.)</a:t>
            </a:r>
          </a:p>
          <a:p>
            <a:r>
              <a:rPr lang="en-GB" sz="2400" dirty="0" smtClean="0"/>
              <a:t>NGOs and aid workers (various histories, ideologies; rivalries</a:t>
            </a:r>
            <a:r>
              <a:rPr lang="en-GB" sz="2400" dirty="0" smtClean="0"/>
              <a:t>); lawyers, private activists</a:t>
            </a:r>
            <a:endParaRPr lang="en-GB" sz="2400" dirty="0" smtClean="0"/>
          </a:p>
          <a:p>
            <a:r>
              <a:rPr lang="en-GB" sz="2400" dirty="0" smtClean="0"/>
              <a:t>host </a:t>
            </a:r>
            <a:r>
              <a:rPr lang="en-GB" sz="2400" dirty="0" smtClean="0"/>
              <a:t>population (issues around ethnicity </a:t>
            </a:r>
            <a:r>
              <a:rPr lang="en-GB" sz="2400" dirty="0" smtClean="0"/>
              <a:t>and economic </a:t>
            </a:r>
            <a:r>
              <a:rPr lang="en-GB" sz="2400" dirty="0" smtClean="0"/>
              <a:t>status)</a:t>
            </a:r>
            <a:endParaRPr lang="en-GB" sz="2400" dirty="0" smtClean="0"/>
          </a:p>
          <a:p>
            <a:r>
              <a:rPr lang="en-GB" sz="2400" dirty="0"/>
              <a:t>o</a:t>
            </a:r>
            <a:r>
              <a:rPr lang="en-GB" sz="2400" dirty="0" smtClean="0"/>
              <a:t>ther non-refugees: those who </a:t>
            </a:r>
            <a:r>
              <a:rPr lang="en-GB" sz="2400" dirty="0" smtClean="0"/>
              <a:t>stayed (or were left) </a:t>
            </a:r>
            <a:r>
              <a:rPr lang="en-GB" sz="2400" dirty="0" smtClean="0"/>
              <a:t>behind</a:t>
            </a:r>
          </a:p>
          <a:p>
            <a:r>
              <a:rPr lang="en-GB" sz="2400" dirty="0" smtClean="0"/>
              <a:t>other </a:t>
            </a:r>
            <a:r>
              <a:rPr lang="en-GB" sz="2400" dirty="0"/>
              <a:t>refugees, including </a:t>
            </a:r>
            <a:r>
              <a:rPr lang="en-GB" sz="2400" dirty="0" smtClean="0"/>
              <a:t>diasporas (different </a:t>
            </a:r>
            <a:r>
              <a:rPr lang="en-GB" sz="2400" dirty="0"/>
              <a:t>vintages and </a:t>
            </a:r>
            <a:r>
              <a:rPr lang="en-GB" sz="2400" dirty="0" smtClean="0"/>
              <a:t>politics), and the descendants of refugees</a:t>
            </a:r>
          </a:p>
          <a:p>
            <a:pPr marL="0" indent="0">
              <a:buNone/>
            </a:pPr>
            <a:r>
              <a:rPr lang="en-GB" sz="2400" dirty="0" smtClean="0"/>
              <a:t>Each relationship discloses mixed (sometimes contradictory and irreconcilable) </a:t>
            </a:r>
            <a:r>
              <a:rPr lang="en-GB" sz="2400" dirty="0" smtClean="0"/>
              <a:t>motives</a:t>
            </a:r>
            <a:r>
              <a:rPr lang="en-GB" sz="2400" dirty="0" smtClean="0"/>
              <a:t>, ideologies, </a:t>
            </a:r>
            <a:r>
              <a:rPr lang="en-GB" sz="2400" dirty="0" smtClean="0"/>
              <a:t>expecta</a:t>
            </a:r>
            <a:r>
              <a:rPr lang="en-GB" sz="2400" dirty="0" smtClean="0"/>
              <a:t>tions</a:t>
            </a:r>
            <a:r>
              <a:rPr lang="en-GB" sz="2400" dirty="0" smtClean="0"/>
              <a:t>, anxieties, which historians can contextualise and seek to explain</a:t>
            </a:r>
          </a:p>
          <a:p>
            <a:pPr marL="0" indent="0">
              <a:buNone/>
            </a:pPr>
            <a:endParaRPr lang="en-GB" sz="2400" dirty="0"/>
          </a:p>
        </p:txBody>
      </p:sp>
    </p:spTree>
    <p:extLst>
      <p:ext uri="{BB962C8B-B14F-4D97-AF65-F5344CB8AC3E}">
        <p14:creationId xmlns:p14="http://schemas.microsoft.com/office/powerpoint/2010/main" val="690238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200" dirty="0" smtClean="0"/>
              <a:t>Agenda continued: negotiating </a:t>
            </a:r>
            <a:r>
              <a:rPr lang="en-GB" sz="3200" dirty="0" smtClean="0"/>
              <a:t>other relations </a:t>
            </a:r>
            <a:endParaRPr lang="en-GB" sz="3200" dirty="0"/>
          </a:p>
        </p:txBody>
      </p:sp>
      <p:sp>
        <p:nvSpPr>
          <p:cNvPr id="3" name="Content Placeholder 2"/>
          <p:cNvSpPr>
            <a:spLocks noGrp="1"/>
          </p:cNvSpPr>
          <p:nvPr>
            <p:ph idx="1"/>
          </p:nvPr>
        </p:nvSpPr>
        <p:spPr>
          <a:xfrm>
            <a:off x="457200" y="1196752"/>
            <a:ext cx="8229600" cy="5328592"/>
          </a:xfrm>
        </p:spPr>
        <p:txBody>
          <a:bodyPr>
            <a:noAutofit/>
          </a:bodyPr>
          <a:lstStyle/>
          <a:p>
            <a:r>
              <a:rPr lang="en-GB" sz="2800" dirty="0" smtClean="0"/>
              <a:t>Sites of displacement (camps, holding centres, settlements) … histories of place-making and re-making, e.g. histories of ‘development’</a:t>
            </a:r>
          </a:p>
          <a:p>
            <a:r>
              <a:rPr lang="en-GB" sz="2800" dirty="0"/>
              <a:t>H</a:t>
            </a:r>
            <a:r>
              <a:rPr lang="en-GB" sz="2800" dirty="0" smtClean="0"/>
              <a:t>istories of management and </a:t>
            </a:r>
            <a:r>
              <a:rPr lang="en-GB" sz="2800" dirty="0" smtClean="0"/>
              <a:t>expertise</a:t>
            </a:r>
            <a:r>
              <a:rPr lang="en-GB" sz="2800" dirty="0" smtClean="0"/>
              <a:t>, e.g. around mental health, social work, ‘rehabilitation’</a:t>
            </a:r>
          </a:p>
          <a:p>
            <a:r>
              <a:rPr lang="en-GB" sz="2800" dirty="0"/>
              <a:t>H</a:t>
            </a:r>
            <a:r>
              <a:rPr lang="en-GB" sz="2800" dirty="0" smtClean="0"/>
              <a:t>istories of refugee agency, e.g. everyday resistance, mobilisation of ‘refugee warriors’</a:t>
            </a:r>
          </a:p>
          <a:p>
            <a:r>
              <a:rPr lang="en-GB" sz="2800" dirty="0" smtClean="0"/>
              <a:t>Relatedly, refugees </a:t>
            </a:r>
            <a:r>
              <a:rPr lang="en-GB" sz="2800" dirty="0"/>
              <a:t>as historians of their own </a:t>
            </a:r>
            <a:r>
              <a:rPr lang="en-GB" sz="2800" dirty="0" smtClean="0"/>
              <a:t>predicament (which </a:t>
            </a:r>
            <a:r>
              <a:rPr lang="en-GB" sz="2800" dirty="0"/>
              <a:t>authors, </a:t>
            </a:r>
            <a:r>
              <a:rPr lang="en-GB" sz="2800" dirty="0" smtClean="0"/>
              <a:t>writing for </a:t>
            </a:r>
            <a:r>
              <a:rPr lang="en-GB" sz="2800" dirty="0"/>
              <a:t>which audiences</a:t>
            </a:r>
            <a:r>
              <a:rPr lang="en-GB" sz="2800" dirty="0" smtClean="0"/>
              <a:t>?) </a:t>
            </a:r>
            <a:r>
              <a:rPr lang="is-IS" sz="2800" dirty="0" smtClean="0"/>
              <a:t>… representing displacement</a:t>
            </a:r>
            <a:endParaRPr lang="en-GB" sz="2800" dirty="0"/>
          </a:p>
        </p:txBody>
      </p:sp>
    </p:spTree>
    <p:extLst>
      <p:ext uri="{BB962C8B-B14F-4D97-AF65-F5344CB8AC3E}">
        <p14:creationId xmlns:p14="http://schemas.microsoft.com/office/powerpoint/2010/main" val="415510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Iconography of displacement</a:t>
            </a:r>
            <a:endParaRPr lang="en-US" sz="3600" dirty="0"/>
          </a:p>
        </p:txBody>
      </p:sp>
      <p:sp>
        <p:nvSpPr>
          <p:cNvPr id="3" name="Content Placeholder 2"/>
          <p:cNvSpPr>
            <a:spLocks noGrp="1"/>
          </p:cNvSpPr>
          <p:nvPr>
            <p:ph idx="1"/>
          </p:nvPr>
        </p:nvSpPr>
        <p:spPr>
          <a:xfrm>
            <a:off x="457200" y="1600200"/>
            <a:ext cx="8229600" cy="4781128"/>
          </a:xfrm>
        </p:spPr>
        <p:txBody>
          <a:bodyPr/>
          <a:lstStyle/>
          <a:p>
            <a:r>
              <a:rPr lang="en-GB" dirty="0" smtClean="0"/>
              <a:t>Cultural representations </a:t>
            </a:r>
            <a:r>
              <a:rPr lang="en-GB" dirty="0"/>
              <a:t>over which refugees </a:t>
            </a:r>
            <a:r>
              <a:rPr lang="en-GB" dirty="0" smtClean="0"/>
              <a:t>often</a:t>
            </a:r>
            <a:r>
              <a:rPr lang="en-GB" dirty="0" smtClean="0"/>
              <a:t> </a:t>
            </a:r>
            <a:r>
              <a:rPr lang="en-GB" dirty="0"/>
              <a:t>have no </a:t>
            </a:r>
            <a:r>
              <a:rPr lang="en-GB" dirty="0" smtClean="0"/>
              <a:t>control</a:t>
            </a:r>
          </a:p>
          <a:p>
            <a:r>
              <a:rPr lang="en-GB" dirty="0" smtClean="0"/>
              <a:t>Gendered </a:t>
            </a:r>
            <a:r>
              <a:rPr lang="en-GB" dirty="0"/>
              <a:t>iconographies of displacement and </a:t>
            </a:r>
            <a:r>
              <a:rPr lang="en-GB" dirty="0" smtClean="0"/>
              <a:t>suffering – </a:t>
            </a:r>
            <a:r>
              <a:rPr lang="en-GB" dirty="0"/>
              <a:t>recycled images, with recurrent emphasis on anonymous and de-historicised </a:t>
            </a:r>
            <a:r>
              <a:rPr lang="en-GB" dirty="0" smtClean="0"/>
              <a:t>victims; refugees </a:t>
            </a:r>
            <a:r>
              <a:rPr lang="en-GB" dirty="0"/>
              <a:t>as flotsam and </a:t>
            </a:r>
            <a:r>
              <a:rPr lang="en-GB" dirty="0" smtClean="0"/>
              <a:t>jetsam, to be pitied or feared (or both)</a:t>
            </a:r>
            <a:endParaRPr lang="en-GB" dirty="0"/>
          </a:p>
          <a:p>
            <a:endParaRPr lang="en-US" dirty="0"/>
          </a:p>
        </p:txBody>
      </p:sp>
    </p:spTree>
    <p:extLst>
      <p:ext uri="{BB962C8B-B14F-4D97-AF65-F5344CB8AC3E}">
        <p14:creationId xmlns:p14="http://schemas.microsoft.com/office/powerpoint/2010/main" val="728774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Model refugees? </a:t>
            </a:r>
            <a:endParaRPr lang="en-GB" sz="3600"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2000" y="2577306"/>
            <a:ext cx="3429000" cy="2571750"/>
          </a:xfrm>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70264" y="1600200"/>
            <a:ext cx="3394472" cy="4525963"/>
          </a:xfrm>
        </p:spPr>
      </p:pic>
    </p:spTree>
    <p:extLst>
      <p:ext uri="{BB962C8B-B14F-4D97-AF65-F5344CB8AC3E}">
        <p14:creationId xmlns:p14="http://schemas.microsoft.com/office/powerpoint/2010/main" val="2615948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200" dirty="0" err="1" smtClean="0"/>
              <a:t>Refugeedom</a:t>
            </a:r>
            <a:r>
              <a:rPr lang="en-GB" sz="3200" dirty="0" smtClean="0"/>
              <a:t> and its centenary </a:t>
            </a:r>
            <a:endParaRPr lang="en-GB" sz="3200" dirty="0"/>
          </a:p>
        </p:txBody>
      </p:sp>
      <p:sp>
        <p:nvSpPr>
          <p:cNvPr id="3" name="Content Placeholder 2"/>
          <p:cNvSpPr>
            <a:spLocks noGrp="1"/>
          </p:cNvSpPr>
          <p:nvPr>
            <p:ph idx="1"/>
          </p:nvPr>
        </p:nvSpPr>
        <p:spPr>
          <a:xfrm>
            <a:off x="467544" y="1052736"/>
            <a:ext cx="8229600" cy="5184576"/>
          </a:xfrm>
        </p:spPr>
        <p:txBody>
          <a:bodyPr>
            <a:normAutofit fontScale="92500" lnSpcReduction="10000"/>
          </a:bodyPr>
          <a:lstStyle/>
          <a:p>
            <a:r>
              <a:rPr lang="en-GB" dirty="0" smtClean="0"/>
              <a:t>Origin of term (</a:t>
            </a:r>
            <a:r>
              <a:rPr lang="en-GB" i="1" dirty="0" err="1" smtClean="0"/>
              <a:t>bezhenstvo</a:t>
            </a:r>
            <a:r>
              <a:rPr lang="en-GB" dirty="0" smtClean="0"/>
              <a:t>) in Russia indicating refugees’ status and ‘condition’, against the backdrop of mass displacement and improvised refugee regime; implication about ‘character’ derived from circumstances</a:t>
            </a:r>
          </a:p>
          <a:p>
            <a:r>
              <a:rPr lang="en-GB" dirty="0"/>
              <a:t>How might historians deploy the term whilst avoiding </a:t>
            </a:r>
            <a:r>
              <a:rPr lang="en-GB" dirty="0" smtClean="0"/>
              <a:t>(a) </a:t>
            </a:r>
            <a:r>
              <a:rPr lang="en-GB" dirty="0" err="1" smtClean="0"/>
              <a:t>essentialisation</a:t>
            </a:r>
            <a:r>
              <a:rPr lang="en-GB" dirty="0" smtClean="0"/>
              <a:t> and (b) stasis?</a:t>
            </a:r>
            <a:endParaRPr lang="en-GB" dirty="0"/>
          </a:p>
          <a:p>
            <a:r>
              <a:rPr lang="en-GB" dirty="0" err="1" smtClean="0"/>
              <a:t>Refugeedom</a:t>
            </a:r>
            <a:r>
              <a:rPr lang="en-GB" dirty="0" smtClean="0"/>
              <a:t> draws attention to asymmetrical power relations, but also invites historians to ask how refugees negotiate(d) the label and the </a:t>
            </a:r>
            <a:r>
              <a:rPr lang="en-GB" i="1" dirty="0" smtClean="0"/>
              <a:t>refugee regime </a:t>
            </a:r>
            <a:r>
              <a:rPr lang="en-GB" dirty="0" smtClean="0"/>
              <a:t>in different contexts</a:t>
            </a:r>
          </a:p>
          <a:p>
            <a:endParaRPr lang="en-GB" dirty="0" smtClean="0"/>
          </a:p>
        </p:txBody>
      </p:sp>
    </p:spTree>
    <p:extLst>
      <p:ext uri="{BB962C8B-B14F-4D97-AF65-F5344CB8AC3E}">
        <p14:creationId xmlns:p14="http://schemas.microsoft.com/office/powerpoint/2010/main" val="1666344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sz="3200" dirty="0" smtClean="0"/>
              <a:t>Refugee regimes: a history of inclusion and exclusion</a:t>
            </a:r>
            <a:endParaRPr lang="en-GB" sz="3200" dirty="0"/>
          </a:p>
        </p:txBody>
      </p:sp>
      <p:sp>
        <p:nvSpPr>
          <p:cNvPr id="3" name="Content Placeholder 2"/>
          <p:cNvSpPr>
            <a:spLocks noGrp="1"/>
          </p:cNvSpPr>
          <p:nvPr>
            <p:ph idx="1"/>
          </p:nvPr>
        </p:nvSpPr>
        <p:spPr>
          <a:xfrm>
            <a:off x="457200" y="1196752"/>
            <a:ext cx="8229600" cy="5184576"/>
          </a:xfrm>
        </p:spPr>
        <p:txBody>
          <a:bodyPr>
            <a:normAutofit lnSpcReduction="10000"/>
          </a:bodyPr>
          <a:lstStyle/>
          <a:p>
            <a:r>
              <a:rPr lang="en-GB" sz="2800" dirty="0"/>
              <a:t>Refugee regimes afforded ‘recognition’, </a:t>
            </a:r>
            <a:r>
              <a:rPr lang="en-GB" sz="2800" dirty="0" smtClean="0"/>
              <a:t>and an apparatus of assistance </a:t>
            </a:r>
            <a:r>
              <a:rPr lang="en-GB" sz="2800" dirty="0"/>
              <a:t>and ‘protection’ – but there is a history </a:t>
            </a:r>
            <a:r>
              <a:rPr lang="en-GB" sz="2800" dirty="0" smtClean="0"/>
              <a:t>and therefore a </a:t>
            </a:r>
            <a:r>
              <a:rPr lang="en-GB" sz="2800" i="1" dirty="0" smtClean="0"/>
              <a:t>history of political choices</a:t>
            </a:r>
            <a:endParaRPr lang="en-GB" sz="2800" i="1" dirty="0"/>
          </a:p>
          <a:p>
            <a:r>
              <a:rPr lang="en-GB" sz="2800" dirty="0" smtClean="0"/>
              <a:t>Selective legal-institutional definition in post-WW1 Europe (Russian and Armenian, not ‘Lausanne’ refugees); selective definition in post-WW2 Europe (e.g. excluded German expellees)</a:t>
            </a:r>
          </a:p>
          <a:p>
            <a:r>
              <a:rPr lang="en-GB" sz="2800" dirty="0" smtClean="0"/>
              <a:t>The world beyond Europe </a:t>
            </a:r>
            <a:r>
              <a:rPr lang="en-GB" sz="2800" dirty="0"/>
              <a:t>(</a:t>
            </a:r>
            <a:r>
              <a:rPr lang="en-GB" sz="2800" dirty="0" smtClean="0"/>
              <a:t>South Asia, Middle East, South-East Asia post-WW2): regional and local regimes were established, and negotiated, often beyond UNHCR’s mandate, again involving inclusion and </a:t>
            </a:r>
            <a:r>
              <a:rPr lang="en-GB" sz="2800" dirty="0" smtClean="0"/>
              <a:t>exclusion </a:t>
            </a:r>
            <a:r>
              <a:rPr lang="is-IS" sz="2800" dirty="0" smtClean="0"/>
              <a:t>… who is a ‘refugee’?</a:t>
            </a:r>
            <a:endParaRPr lang="en-GB" sz="2800" dirty="0" smtClean="0"/>
          </a:p>
        </p:txBody>
      </p:sp>
    </p:spTree>
    <p:extLst>
      <p:ext uri="{BB962C8B-B14F-4D97-AF65-F5344CB8AC3E}">
        <p14:creationId xmlns:p14="http://schemas.microsoft.com/office/powerpoint/2010/main" val="138639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dirty="0" err="1" smtClean="0"/>
              <a:t>Refugeedom</a:t>
            </a:r>
            <a:r>
              <a:rPr lang="en-GB" sz="3600" dirty="0" smtClean="0"/>
              <a:t> as ‘making up people’</a:t>
            </a:r>
            <a:endParaRPr lang="en-GB" sz="3600" dirty="0"/>
          </a:p>
        </p:txBody>
      </p:sp>
      <p:sp>
        <p:nvSpPr>
          <p:cNvPr id="3" name="Content Placeholder 2"/>
          <p:cNvSpPr>
            <a:spLocks noGrp="1"/>
          </p:cNvSpPr>
          <p:nvPr>
            <p:ph idx="1"/>
          </p:nvPr>
        </p:nvSpPr>
        <p:spPr>
          <a:xfrm>
            <a:off x="457200" y="1196752"/>
            <a:ext cx="8229600" cy="4929411"/>
          </a:xfrm>
        </p:spPr>
        <p:txBody>
          <a:bodyPr>
            <a:normAutofit lnSpcReduction="10000"/>
          </a:bodyPr>
          <a:lstStyle/>
          <a:p>
            <a:pPr marL="400050" lvl="1" indent="0">
              <a:buNone/>
            </a:pPr>
            <a:r>
              <a:rPr lang="en-GB" dirty="0" smtClean="0"/>
              <a:t>Pierre Bourdieu </a:t>
            </a:r>
            <a:r>
              <a:rPr lang="en-GB" dirty="0"/>
              <a:t>spoke of ‘the classification struggle’ (Bourdieu, 1980: </a:t>
            </a:r>
            <a:r>
              <a:rPr lang="en-GB" dirty="0" smtClean="0"/>
              <a:t>180)</a:t>
            </a:r>
          </a:p>
          <a:p>
            <a:pPr marL="400050" lvl="1" indent="0">
              <a:buNone/>
            </a:pPr>
            <a:r>
              <a:rPr lang="en-GB" dirty="0" smtClean="0"/>
              <a:t>Ian Hacking refers to 19</a:t>
            </a:r>
            <a:r>
              <a:rPr lang="en-GB" baseline="30000" dirty="0" smtClean="0"/>
              <a:t>th</a:t>
            </a:r>
            <a:r>
              <a:rPr lang="en-GB" dirty="0" smtClean="0"/>
              <a:t> century efforts to count, classify and demarcate people, and how this created ‘new ways for people to be’.  </a:t>
            </a:r>
          </a:p>
          <a:p>
            <a:pPr marL="857250" lvl="1" indent="-457200"/>
            <a:r>
              <a:rPr lang="en-GB" dirty="0" smtClean="0"/>
              <a:t>Hacking distinguishes between two ‘vectors’: one is labelling from above, involving the application of expert knowledge, the other from below, reflecting autonomous action by the individual </a:t>
            </a:r>
          </a:p>
          <a:p>
            <a:pPr marL="400050" lvl="1" indent="0">
              <a:buNone/>
            </a:pPr>
            <a:endParaRPr lang="en-GB" sz="2000" dirty="0" smtClean="0"/>
          </a:p>
          <a:p>
            <a:pPr marL="400050" lvl="1" indent="0">
              <a:buNone/>
            </a:pPr>
            <a:r>
              <a:rPr lang="en-GB" sz="2400" dirty="0" smtClean="0"/>
              <a:t>(Ian Hacking, ‘</a:t>
            </a:r>
            <a:r>
              <a:rPr lang="en-GB" sz="2400" dirty="0"/>
              <a:t>Making up People</a:t>
            </a:r>
            <a:r>
              <a:rPr lang="en-GB" sz="2400" dirty="0" smtClean="0"/>
              <a:t>’, </a:t>
            </a:r>
            <a:r>
              <a:rPr lang="en-GB" sz="2400" i="1" dirty="0"/>
              <a:t>The London Review of </a:t>
            </a:r>
            <a:r>
              <a:rPr lang="en-GB" sz="2400" i="1" dirty="0" smtClean="0"/>
              <a:t>Books</a:t>
            </a:r>
            <a:r>
              <a:rPr lang="en-GB" sz="2400" dirty="0"/>
              <a:t>,</a:t>
            </a:r>
            <a:r>
              <a:rPr lang="en-GB" sz="2400" dirty="0" smtClean="0"/>
              <a:t> </a:t>
            </a:r>
            <a:r>
              <a:rPr lang="en-GB" sz="2400" dirty="0"/>
              <a:t>17 </a:t>
            </a:r>
            <a:r>
              <a:rPr lang="en-GB" sz="2400" dirty="0" smtClean="0"/>
              <a:t>August 2006)</a:t>
            </a:r>
          </a:p>
          <a:p>
            <a:pPr marL="400050" lvl="1" indent="0">
              <a:buNone/>
            </a:pPr>
            <a:endParaRPr lang="en-GB" sz="2400" dirty="0"/>
          </a:p>
          <a:p>
            <a:pPr marL="400050" lvl="1" indent="0">
              <a:buNone/>
            </a:pPr>
            <a:endParaRPr lang="en-GB" sz="3200" dirty="0"/>
          </a:p>
        </p:txBody>
      </p:sp>
    </p:spTree>
    <p:extLst>
      <p:ext uri="{BB962C8B-B14F-4D97-AF65-F5344CB8AC3E}">
        <p14:creationId xmlns:p14="http://schemas.microsoft.com/office/powerpoint/2010/main" val="1777188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200" dirty="0" smtClean="0"/>
              <a:t>Categories, labels, and history</a:t>
            </a:r>
            <a:endParaRPr lang="en-GB" sz="3200" dirty="0"/>
          </a:p>
        </p:txBody>
      </p:sp>
      <p:sp>
        <p:nvSpPr>
          <p:cNvPr id="3" name="Content Placeholder 2"/>
          <p:cNvSpPr>
            <a:spLocks noGrp="1"/>
          </p:cNvSpPr>
          <p:nvPr>
            <p:ph idx="1"/>
          </p:nvPr>
        </p:nvSpPr>
        <p:spPr>
          <a:xfrm>
            <a:off x="467544" y="1124744"/>
            <a:ext cx="8229600" cy="5544616"/>
          </a:xfrm>
        </p:spPr>
        <p:txBody>
          <a:bodyPr>
            <a:noAutofit/>
          </a:bodyPr>
          <a:lstStyle/>
          <a:p>
            <a:pPr marL="400050" lvl="1" indent="0">
              <a:buNone/>
            </a:pPr>
            <a:endParaRPr lang="en-GB" dirty="0"/>
          </a:p>
          <a:p>
            <a:pPr marL="400050" lvl="1" indent="0">
              <a:buNone/>
            </a:pPr>
            <a:r>
              <a:rPr lang="en-GB" dirty="0" smtClean="0"/>
              <a:t>The </a:t>
            </a:r>
            <a:r>
              <a:rPr lang="en-GB" dirty="0"/>
              <a:t>shifts in categories used to measure migration may be of more significance than the actual numbers themselves. We cannot understand migration without simultaneously understanding the social processes by which they have been produced, recorded, and processed as ‘refugees’, ‘guest </a:t>
            </a:r>
            <a:r>
              <a:rPr lang="en-GB" dirty="0" smtClean="0"/>
              <a:t>labourers</a:t>
            </a:r>
            <a:r>
              <a:rPr lang="en-GB" dirty="0"/>
              <a:t>’, or ‘illegal aliens’ </a:t>
            </a:r>
            <a:r>
              <a:rPr lang="en-GB" dirty="0" smtClean="0"/>
              <a:t>(McKeown</a:t>
            </a:r>
            <a:r>
              <a:rPr lang="en-GB" dirty="0"/>
              <a:t>, </a:t>
            </a:r>
            <a:r>
              <a:rPr lang="en-GB" dirty="0" smtClean="0"/>
              <a:t>2004)</a:t>
            </a:r>
          </a:p>
        </p:txBody>
      </p:sp>
    </p:spTree>
    <p:extLst>
      <p:ext uri="{BB962C8B-B14F-4D97-AF65-F5344CB8AC3E}">
        <p14:creationId xmlns:p14="http://schemas.microsoft.com/office/powerpoint/2010/main" val="1307962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US" sz="3600" dirty="0" smtClean="0"/>
              <a:t>Vernacular </a:t>
            </a:r>
            <a:r>
              <a:rPr lang="en-US" sz="3600" dirty="0" smtClean="0"/>
              <a:t>labels</a:t>
            </a:r>
            <a:endParaRPr lang="en-US" sz="3600" dirty="0"/>
          </a:p>
        </p:txBody>
      </p:sp>
      <p:sp>
        <p:nvSpPr>
          <p:cNvPr id="3" name="Content Placeholder 2"/>
          <p:cNvSpPr>
            <a:spLocks noGrp="1"/>
          </p:cNvSpPr>
          <p:nvPr>
            <p:ph idx="1"/>
          </p:nvPr>
        </p:nvSpPr>
        <p:spPr>
          <a:xfrm>
            <a:off x="457200" y="1412776"/>
            <a:ext cx="8229600" cy="4968552"/>
          </a:xfrm>
        </p:spPr>
        <p:txBody>
          <a:bodyPr>
            <a:normAutofit lnSpcReduction="10000"/>
          </a:bodyPr>
          <a:lstStyle/>
          <a:p>
            <a:pPr marL="0" indent="0">
              <a:buNone/>
            </a:pPr>
            <a:r>
              <a:rPr lang="en-GB" dirty="0"/>
              <a:t>Beyond the </a:t>
            </a:r>
            <a:r>
              <a:rPr lang="en-GB" dirty="0" smtClean="0"/>
              <a:t>fundamental yet mutable </a:t>
            </a:r>
            <a:r>
              <a:rPr lang="en-GB" dirty="0"/>
              <a:t>socio-legal framework, </a:t>
            </a:r>
            <a:r>
              <a:rPr lang="en-GB" dirty="0" smtClean="0"/>
              <a:t>unofficial</a:t>
            </a:r>
            <a:r>
              <a:rPr lang="en-GB" dirty="0" smtClean="0"/>
              <a:t> </a:t>
            </a:r>
            <a:r>
              <a:rPr lang="en-GB" dirty="0" smtClean="0"/>
              <a:t>labelling produced a terminological </a:t>
            </a:r>
            <a:r>
              <a:rPr lang="en-GB" dirty="0" smtClean="0"/>
              <a:t>cornucopia</a:t>
            </a:r>
            <a:endParaRPr lang="en-GB" dirty="0" smtClean="0"/>
          </a:p>
          <a:p>
            <a:r>
              <a:rPr lang="en-GB" dirty="0" smtClean="0"/>
              <a:t>post-WW1, refugees were sometimes referred to as ‘fugitives</a:t>
            </a:r>
            <a:r>
              <a:rPr lang="en-GB" dirty="0"/>
              <a:t>’ and ‘</a:t>
            </a:r>
            <a:r>
              <a:rPr lang="en-GB" dirty="0" err="1"/>
              <a:t>Nansenists</a:t>
            </a:r>
            <a:r>
              <a:rPr lang="en-GB" dirty="0" smtClean="0"/>
              <a:t>’</a:t>
            </a:r>
          </a:p>
          <a:p>
            <a:r>
              <a:rPr lang="en-GB" dirty="0" smtClean="0"/>
              <a:t>post-1945 </a:t>
            </a:r>
            <a:r>
              <a:rPr lang="en-GB" dirty="0"/>
              <a:t>Displaced Persons </a:t>
            </a:r>
            <a:r>
              <a:rPr lang="en-GB" dirty="0" smtClean="0"/>
              <a:t>were also </a:t>
            </a:r>
            <a:r>
              <a:rPr lang="en-GB" dirty="0"/>
              <a:t>known as ‘dislodged’, ‘diseased’, and ‘displeased’ </a:t>
            </a:r>
            <a:r>
              <a:rPr lang="en-GB" dirty="0" smtClean="0"/>
              <a:t>persons </a:t>
            </a:r>
            <a:r>
              <a:rPr lang="is-IS" dirty="0" smtClean="0"/>
              <a:t>… </a:t>
            </a:r>
          </a:p>
          <a:p>
            <a:r>
              <a:rPr lang="en-US" dirty="0"/>
              <a:t>b</a:t>
            </a:r>
            <a:r>
              <a:rPr lang="is-IS" dirty="0" smtClean="0"/>
              <a:t>ut of course there were myriad official terms (and therefore distinctions) in use </a:t>
            </a:r>
            <a:endParaRPr lang="en-GB" dirty="0"/>
          </a:p>
          <a:p>
            <a:endParaRPr lang="en-US" dirty="0"/>
          </a:p>
        </p:txBody>
      </p:sp>
    </p:spTree>
    <p:extLst>
      <p:ext uri="{BB962C8B-B14F-4D97-AF65-F5344CB8AC3E}">
        <p14:creationId xmlns:p14="http://schemas.microsoft.com/office/powerpoint/2010/main" val="2096096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n-GB" sz="2800" dirty="0" smtClean="0"/>
              <a:t>Hertha Kraus, ‘Classification standard for UNRRA’, </a:t>
            </a:r>
            <a:br>
              <a:rPr lang="en-GB" sz="2800" dirty="0" smtClean="0"/>
            </a:br>
            <a:r>
              <a:rPr lang="en-GB" sz="2000" dirty="0" smtClean="0"/>
              <a:t>April 1944</a:t>
            </a:r>
            <a:endParaRPr lang="en-GB" sz="2000" dirty="0"/>
          </a:p>
        </p:txBody>
      </p:sp>
      <p:sp>
        <p:nvSpPr>
          <p:cNvPr id="4" name="Content Placeholder 3"/>
          <p:cNvSpPr>
            <a:spLocks noGrp="1"/>
          </p:cNvSpPr>
          <p:nvPr>
            <p:ph sz="half" idx="1"/>
          </p:nvPr>
        </p:nvSpPr>
        <p:spPr/>
        <p:txBody>
          <a:bodyPr>
            <a:normAutofit lnSpcReduction="10000"/>
          </a:bodyPr>
          <a:lstStyle/>
          <a:p>
            <a:endParaRPr lang="en-GB"/>
          </a:p>
        </p:txBody>
      </p:sp>
      <p:sp>
        <p:nvSpPr>
          <p:cNvPr id="5" name="Content Placeholder 4"/>
          <p:cNvSpPr>
            <a:spLocks noGrp="1"/>
          </p:cNvSpPr>
          <p:nvPr>
            <p:ph sz="half" idx="2"/>
          </p:nvPr>
        </p:nvSpPr>
        <p:spPr>
          <a:xfrm>
            <a:off x="4648200" y="1196752"/>
            <a:ext cx="4038600" cy="5184576"/>
          </a:xfrm>
        </p:spPr>
        <p:txBody>
          <a:bodyPr>
            <a:normAutofit lnSpcReduction="10000"/>
          </a:bodyPr>
          <a:lstStyle/>
          <a:p>
            <a:r>
              <a:rPr lang="en-GB" sz="2400" dirty="0" smtClean="0"/>
              <a:t>Displaced Persons</a:t>
            </a:r>
          </a:p>
          <a:p>
            <a:r>
              <a:rPr lang="en-GB" sz="2400" dirty="0" smtClean="0"/>
              <a:t>Expatriates</a:t>
            </a:r>
          </a:p>
          <a:p>
            <a:r>
              <a:rPr lang="en-GB" sz="2400" dirty="0" smtClean="0"/>
              <a:t>Refugees</a:t>
            </a:r>
          </a:p>
          <a:p>
            <a:r>
              <a:rPr lang="en-GB" sz="2400" dirty="0" smtClean="0"/>
              <a:t>War fugitives</a:t>
            </a:r>
          </a:p>
          <a:p>
            <a:r>
              <a:rPr lang="en-GB" sz="2400" dirty="0" smtClean="0"/>
              <a:t>Deportees</a:t>
            </a:r>
          </a:p>
          <a:p>
            <a:r>
              <a:rPr lang="en-GB" sz="2400" dirty="0" smtClean="0"/>
              <a:t>Extruded persons</a:t>
            </a:r>
          </a:p>
          <a:p>
            <a:r>
              <a:rPr lang="en-GB" sz="2400" dirty="0" smtClean="0"/>
              <a:t>Intruded persons</a:t>
            </a:r>
          </a:p>
          <a:p>
            <a:r>
              <a:rPr lang="en-GB" sz="2400" dirty="0" smtClean="0"/>
              <a:t>Evacuees</a:t>
            </a:r>
          </a:p>
          <a:p>
            <a:r>
              <a:rPr lang="en-GB" sz="2400" dirty="0" smtClean="0"/>
              <a:t>Axis-organised workers</a:t>
            </a:r>
          </a:p>
          <a:p>
            <a:r>
              <a:rPr lang="en-GB" sz="2400" dirty="0" smtClean="0"/>
              <a:t>Prisoners of war</a:t>
            </a:r>
          </a:p>
          <a:p>
            <a:r>
              <a:rPr lang="en-GB" sz="2400" dirty="0" smtClean="0"/>
              <a:t>Members of armed forces</a:t>
            </a:r>
          </a:p>
          <a:p>
            <a:r>
              <a:rPr lang="en-GB" sz="2400" dirty="0" smtClean="0"/>
              <a:t>Civil prisoners</a:t>
            </a:r>
            <a:endParaRPr lang="en-GB" sz="24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573" r="3996" b="5903"/>
          <a:stretch/>
        </p:blipFill>
        <p:spPr bwMode="auto">
          <a:xfrm>
            <a:off x="827584" y="1268761"/>
            <a:ext cx="374441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699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My Vaults\My Vault\FILES\HIST 60082\DP process.jpg"/>
          <p:cNvPicPr>
            <a:picLocks noChangeAspect="1" noChangeArrowheads="1"/>
          </p:cNvPicPr>
          <p:nvPr/>
        </p:nvPicPr>
        <p:blipFill>
          <a:blip r:embed="rId2">
            <a:extLst>
              <a:ext uri="{28A0092B-C50C-407E-A947-70E740481C1C}">
                <a14:useLocalDpi xmlns:a14="http://schemas.microsoft.com/office/drawing/2010/main" val="0"/>
              </a:ext>
            </a:extLst>
          </a:blip>
          <a:srcRect l="9404" t="7674" r="17004" b="11546"/>
          <a:stretch>
            <a:fillRect/>
          </a:stretch>
        </p:blipFill>
        <p:spPr bwMode="auto">
          <a:xfrm>
            <a:off x="611188" y="980728"/>
            <a:ext cx="3884612"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6"/>
          <p:cNvSpPr>
            <a:spLocks noGrp="1"/>
          </p:cNvSpPr>
          <p:nvPr>
            <p:ph type="title"/>
          </p:nvPr>
        </p:nvSpPr>
        <p:spPr>
          <a:xfrm>
            <a:off x="457200" y="274637"/>
            <a:ext cx="8229600" cy="490067"/>
          </a:xfrm>
        </p:spPr>
        <p:txBody>
          <a:bodyPr>
            <a:normAutofit fontScale="90000"/>
          </a:bodyPr>
          <a:lstStyle/>
          <a:p>
            <a:r>
              <a:rPr lang="en-GB" altLang="en-US" sz="3600" smtClean="0"/>
              <a:t>Categories have consequences</a:t>
            </a:r>
            <a:endParaRPr lang="en-GB" altLang="en-US" sz="3600" dirty="0" smtClean="0"/>
          </a:p>
        </p:txBody>
      </p:sp>
      <p:sp>
        <p:nvSpPr>
          <p:cNvPr id="5124" name="Content Placeholder 7"/>
          <p:cNvSpPr>
            <a:spLocks noGrp="1"/>
          </p:cNvSpPr>
          <p:nvPr>
            <p:ph sz="half" idx="1"/>
          </p:nvPr>
        </p:nvSpPr>
        <p:spPr>
          <a:xfrm>
            <a:off x="457200" y="980728"/>
            <a:ext cx="4038600" cy="5688632"/>
          </a:xfrm>
        </p:spPr>
        <p:txBody>
          <a:bodyPr>
            <a:normAutofit fontScale="70000" lnSpcReduction="20000"/>
          </a:bodyPr>
          <a:lstStyle/>
          <a:p>
            <a:endParaRPr lang="en-GB" altLang="en-US" dirty="0" smtClean="0"/>
          </a:p>
        </p:txBody>
      </p:sp>
      <p:sp>
        <p:nvSpPr>
          <p:cNvPr id="5125" name="Content Placeholder 8"/>
          <p:cNvSpPr>
            <a:spLocks noGrp="1"/>
          </p:cNvSpPr>
          <p:nvPr>
            <p:ph sz="half" idx="2"/>
          </p:nvPr>
        </p:nvSpPr>
        <p:spPr>
          <a:xfrm>
            <a:off x="5148064" y="980728"/>
            <a:ext cx="3538736" cy="5472608"/>
          </a:xfrm>
        </p:spPr>
        <p:txBody>
          <a:bodyPr>
            <a:normAutofit fontScale="70000" lnSpcReduction="20000"/>
          </a:bodyPr>
          <a:lstStyle/>
          <a:p>
            <a:pPr marL="400050" lvl="1" indent="0">
              <a:buNone/>
            </a:pPr>
            <a:r>
              <a:rPr lang="en-GB" altLang="en-US" sz="3400" dirty="0"/>
              <a:t>UNRRA ‘flow chart</a:t>
            </a:r>
            <a:r>
              <a:rPr lang="en-GB" altLang="en-US" sz="3400" dirty="0" smtClean="0"/>
              <a:t>’</a:t>
            </a:r>
          </a:p>
          <a:p>
            <a:pPr marL="400050" lvl="1" indent="0">
              <a:buNone/>
            </a:pPr>
            <a:r>
              <a:rPr lang="en-GB" altLang="en-US" sz="3400" dirty="0" smtClean="0"/>
              <a:t>‘Inside an Assembly Centre for United Nations DPs’ (April 1945) … </a:t>
            </a:r>
          </a:p>
          <a:p>
            <a:pPr marL="400050" lvl="1" indent="0">
              <a:buNone/>
            </a:pPr>
            <a:endParaRPr lang="en-GB" altLang="en-US" sz="3400" dirty="0" smtClean="0"/>
          </a:p>
          <a:p>
            <a:pPr marL="400050" lvl="1" indent="0">
              <a:buNone/>
            </a:pPr>
            <a:r>
              <a:rPr lang="en-GB" altLang="en-US" sz="3400" dirty="0" smtClean="0"/>
              <a:t>From ‘Admission Control’ via ‘Verification of Nationality’ to ‘Awaiting Disposal’ and ‘Disposal’ (‘</a:t>
            </a:r>
            <a:r>
              <a:rPr lang="en-GB" altLang="en-US" sz="3400" dirty="0" err="1" smtClean="0"/>
              <a:t>repatriable</a:t>
            </a:r>
            <a:r>
              <a:rPr lang="en-GB" altLang="en-US" sz="3400" dirty="0" smtClean="0"/>
              <a:t>’ or ‘non-</a:t>
            </a:r>
            <a:r>
              <a:rPr lang="en-GB" altLang="en-US" sz="3400" dirty="0" err="1" smtClean="0"/>
              <a:t>repatriable</a:t>
            </a:r>
            <a:r>
              <a:rPr lang="en-GB" altLang="en-US" sz="3400" dirty="0" smtClean="0"/>
              <a:t>’)</a:t>
            </a:r>
          </a:p>
          <a:p>
            <a:endParaRPr lang="en-GB" altLang="en-US" sz="2400" dirty="0" smtClean="0"/>
          </a:p>
          <a:p>
            <a:pPr marL="400050" lvl="1" indent="0">
              <a:buFont typeface="Arial" charset="0"/>
              <a:buNone/>
            </a:pPr>
            <a:endParaRPr lang="en-GB" altLang="en-US" sz="2000" dirty="0" smtClean="0"/>
          </a:p>
          <a:p>
            <a:pPr marL="400050" lvl="1" indent="0">
              <a:buFont typeface="Arial" charset="0"/>
              <a:buNone/>
            </a:pPr>
            <a:endParaRPr lang="en-GB" altLang="en-US" sz="2000" dirty="0" smtClean="0"/>
          </a:p>
          <a:p>
            <a:pPr marL="400050" lvl="1" indent="0">
              <a:buFont typeface="Arial" charset="0"/>
              <a:buNone/>
            </a:pPr>
            <a:r>
              <a:rPr lang="en-GB" altLang="en-US" sz="2300" dirty="0" smtClean="0"/>
              <a:t>From UK National Archives, courtesy of Dr Jenny Carson; SHAEF DP Branch</a:t>
            </a:r>
          </a:p>
        </p:txBody>
      </p:sp>
    </p:spTree>
    <p:extLst>
      <p:ext uri="{BB962C8B-B14F-4D97-AF65-F5344CB8AC3E}">
        <p14:creationId xmlns:p14="http://schemas.microsoft.com/office/powerpoint/2010/main" val="3746924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94122"/>
          </a:xfrm>
        </p:spPr>
        <p:txBody>
          <a:bodyPr>
            <a:normAutofit fontScale="90000"/>
          </a:bodyPr>
          <a:lstStyle/>
          <a:p>
            <a:r>
              <a:rPr lang="en-GB" sz="3200" dirty="0" smtClean="0"/>
              <a:t>IRO distinctions: refugees coexisted alongside the ‘economic migrant’ and ‘economic dissident’</a:t>
            </a:r>
            <a:endParaRPr lang="en-GB" sz="3200" dirty="0"/>
          </a:p>
        </p:txBody>
      </p:sp>
      <p:sp>
        <p:nvSpPr>
          <p:cNvPr id="6" name="Content Placeholder 5"/>
          <p:cNvSpPr>
            <a:spLocks noGrp="1"/>
          </p:cNvSpPr>
          <p:nvPr>
            <p:ph idx="1"/>
          </p:nvPr>
        </p:nvSpPr>
        <p:spPr>
          <a:xfrm>
            <a:off x="457200" y="1412776"/>
            <a:ext cx="8229600" cy="4896544"/>
          </a:xfrm>
        </p:spPr>
        <p:txBody>
          <a:bodyPr>
            <a:normAutofit lnSpcReduction="10000"/>
          </a:bodyPr>
          <a:lstStyle/>
          <a:p>
            <a:pPr marL="0" indent="0">
              <a:buNone/>
            </a:pPr>
            <a:r>
              <a:rPr lang="en-GB" dirty="0" smtClean="0"/>
              <a:t>‘Refugees</a:t>
            </a:r>
            <a:r>
              <a:rPr lang="en-GB" dirty="0"/>
              <a:t>’ turn up, sometimes in large numbers, at the frontiers of the countries of asylum, and partly in order to secure a more advantageous status and partly, but mainly, </a:t>
            </a:r>
            <a:r>
              <a:rPr lang="en-GB" i="1" dirty="0"/>
              <a:t>to avoid exclusion</a:t>
            </a:r>
            <a:r>
              <a:rPr lang="en-GB" dirty="0"/>
              <a:t>, seize any favourable opportunity to invoke political reasons as a cloak for their search for a better </a:t>
            </a:r>
            <a:r>
              <a:rPr lang="en-GB" dirty="0" smtClean="0"/>
              <a:t>life’ </a:t>
            </a:r>
          </a:p>
          <a:p>
            <a:pPr marL="0" indent="0">
              <a:buNone/>
            </a:pPr>
            <a:r>
              <a:rPr lang="en-GB" dirty="0" smtClean="0"/>
              <a:t>DPs </a:t>
            </a:r>
            <a:r>
              <a:rPr lang="en-GB" dirty="0"/>
              <a:t>who refused to repatriate might not be ‘political refugees</a:t>
            </a:r>
            <a:r>
              <a:rPr lang="en-GB" dirty="0" smtClean="0"/>
              <a:t>’, but </a:t>
            </a:r>
            <a:r>
              <a:rPr lang="en-GB" dirty="0"/>
              <a:t>a new kind of category, </a:t>
            </a:r>
            <a:r>
              <a:rPr lang="en-GB" dirty="0" smtClean="0"/>
              <a:t>of </a:t>
            </a:r>
            <a:r>
              <a:rPr lang="en-GB" dirty="0"/>
              <a:t>‘economic dissident’ (</a:t>
            </a:r>
            <a:r>
              <a:rPr lang="en-GB" dirty="0" err="1" smtClean="0"/>
              <a:t>Vernant</a:t>
            </a:r>
            <a:r>
              <a:rPr lang="en-GB" dirty="0" smtClean="0"/>
              <a:t>, 1953).</a:t>
            </a:r>
            <a:endParaRPr lang="en-GB" dirty="0"/>
          </a:p>
          <a:p>
            <a:endParaRPr lang="en-GB" dirty="0"/>
          </a:p>
        </p:txBody>
      </p:sp>
    </p:spTree>
    <p:extLst>
      <p:ext uri="{BB962C8B-B14F-4D97-AF65-F5344CB8AC3E}">
        <p14:creationId xmlns:p14="http://schemas.microsoft.com/office/powerpoint/2010/main" val="14034880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78098"/>
          </a:xfrm>
        </p:spPr>
        <p:txBody>
          <a:bodyPr>
            <a:normAutofit/>
          </a:bodyPr>
          <a:lstStyle/>
          <a:p>
            <a:r>
              <a:rPr lang="en-GB" sz="3200" dirty="0" smtClean="0"/>
              <a:t>Two versions of ‘refugee’ at mid-century</a:t>
            </a:r>
            <a:endParaRPr lang="en-GB" sz="3200" dirty="0"/>
          </a:p>
        </p:txBody>
      </p:sp>
      <p:sp>
        <p:nvSpPr>
          <p:cNvPr id="5" name="Content Placeholder 4"/>
          <p:cNvSpPr>
            <a:spLocks noGrp="1"/>
          </p:cNvSpPr>
          <p:nvPr>
            <p:ph sz="half" idx="1"/>
          </p:nvPr>
        </p:nvSpPr>
        <p:spPr>
          <a:xfrm>
            <a:off x="457200" y="1124744"/>
            <a:ext cx="4038600" cy="5001419"/>
          </a:xfrm>
        </p:spPr>
        <p:txBody>
          <a:bodyPr>
            <a:normAutofit fontScale="70000" lnSpcReduction="20000"/>
          </a:bodyPr>
          <a:lstStyle/>
          <a:p>
            <a:pPr marL="342900" lvl="1" indent="-342900">
              <a:buFont typeface="Arial" panose="020B0604020202020204" pitchFamily="34" charset="0"/>
              <a:buChar char="•"/>
            </a:pPr>
            <a:r>
              <a:rPr lang="en-GB" altLang="en-US" sz="3200" dirty="0"/>
              <a:t>‘For the purposes of the present Convention, the term ‘refugee’ shall apply to any person who … as a result of events occurring </a:t>
            </a:r>
            <a:r>
              <a:rPr lang="en-GB" altLang="en-US" sz="3200" dirty="0" smtClean="0"/>
              <a:t>[in Europe] </a:t>
            </a:r>
            <a:r>
              <a:rPr lang="en-GB" altLang="en-US" sz="3200" dirty="0"/>
              <a:t>before 1 January 1951 and owing to well-founded fear of being persecuted for reasons of race, religion, nationality, membership of a particular social group or political opinion, is outside the country of his nationality and is unable or, owing to such fear, is unwilling to avail himself of the protection of that country’.</a:t>
            </a:r>
          </a:p>
          <a:p>
            <a:pPr marL="0" indent="0">
              <a:buNone/>
            </a:pPr>
            <a:endParaRPr lang="en-GB" sz="1800" dirty="0" smtClean="0"/>
          </a:p>
          <a:p>
            <a:pPr marL="0" indent="0">
              <a:buNone/>
            </a:pPr>
            <a:r>
              <a:rPr lang="en-GB" sz="1800" dirty="0" smtClean="0"/>
              <a:t>UN Refugee Convention, 1951</a:t>
            </a:r>
            <a:endParaRPr lang="en-GB" sz="2600" dirty="0"/>
          </a:p>
        </p:txBody>
      </p:sp>
      <p:sp>
        <p:nvSpPr>
          <p:cNvPr id="6" name="Content Placeholder 5"/>
          <p:cNvSpPr>
            <a:spLocks noGrp="1"/>
          </p:cNvSpPr>
          <p:nvPr>
            <p:ph sz="half" idx="2"/>
          </p:nvPr>
        </p:nvSpPr>
        <p:spPr>
          <a:xfrm>
            <a:off x="4648200" y="1124744"/>
            <a:ext cx="4038600" cy="5001419"/>
          </a:xfrm>
        </p:spPr>
        <p:txBody>
          <a:bodyPr>
            <a:noAutofit/>
          </a:bodyPr>
          <a:lstStyle/>
          <a:p>
            <a:pPr marL="0" indent="0">
              <a:buNone/>
            </a:pPr>
            <a:r>
              <a:rPr lang="en-US" sz="2000" dirty="0"/>
              <a:t>‘A refugee is a person who has fled or been forced from his home or place of habitual residence under a </a:t>
            </a:r>
            <a:r>
              <a:rPr lang="en-US" sz="2000" i="1" dirty="0"/>
              <a:t>totalitarian government </a:t>
            </a:r>
            <a:r>
              <a:rPr lang="en-US" sz="2000" dirty="0"/>
              <a:t>as a result of war or political, racial, religious or </a:t>
            </a:r>
            <a:r>
              <a:rPr lang="en-US" sz="2000" i="1" dirty="0"/>
              <a:t>economic oppression</a:t>
            </a:r>
            <a:r>
              <a:rPr lang="en-US" sz="2000" dirty="0"/>
              <a:t>, who cannot or fears to return because of the danger of persecution or serious reprisal and </a:t>
            </a:r>
            <a:r>
              <a:rPr lang="en-US" sz="2000" i="1" dirty="0"/>
              <a:t>who in his country of [temporary] asylum is economically surplus, or unable to achieve permanent residence, or suffers from serious discrimination</a:t>
            </a:r>
            <a:r>
              <a:rPr lang="en-US" sz="2000" dirty="0" smtClean="0"/>
              <a:t>’</a:t>
            </a:r>
            <a:r>
              <a:rPr lang="en-US" sz="2000" i="1" dirty="0" smtClean="0"/>
              <a:t> </a:t>
            </a:r>
            <a:endParaRPr lang="en-US" sz="2000" i="1" dirty="0"/>
          </a:p>
          <a:p>
            <a:pPr marL="0" indent="0">
              <a:buNone/>
            </a:pPr>
            <a:endParaRPr lang="en-GB" sz="1400" dirty="0" smtClean="0"/>
          </a:p>
          <a:p>
            <a:pPr marL="0" indent="0">
              <a:buNone/>
            </a:pPr>
            <a:endParaRPr lang="en-GB" sz="1400" dirty="0"/>
          </a:p>
          <a:p>
            <a:pPr marL="0" indent="0">
              <a:buNone/>
            </a:pPr>
            <a:r>
              <a:rPr lang="en-GB" sz="1400" dirty="0" smtClean="0"/>
              <a:t>LWF </a:t>
            </a:r>
            <a:r>
              <a:rPr lang="en-GB" sz="1400" dirty="0"/>
              <a:t>Archives, Elk Grove, Illinois, </a:t>
            </a:r>
            <a:r>
              <a:rPr lang="en-US" sz="1400" dirty="0"/>
              <a:t>NLC 5/3/1 Lutheran Resettlement Service, Minutes and Agenda, 1949-53.</a:t>
            </a:r>
            <a:endParaRPr lang="en-GB" sz="1400" dirty="0"/>
          </a:p>
        </p:txBody>
      </p:sp>
    </p:spTree>
    <p:extLst>
      <p:ext uri="{BB962C8B-B14F-4D97-AF65-F5344CB8AC3E}">
        <p14:creationId xmlns:p14="http://schemas.microsoft.com/office/powerpoint/2010/main" val="3548248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706090"/>
          </a:xfrm>
        </p:spPr>
        <p:txBody>
          <a:bodyPr>
            <a:normAutofit/>
          </a:bodyPr>
          <a:lstStyle/>
          <a:p>
            <a:r>
              <a:rPr lang="en-GB" sz="3200" dirty="0" smtClean="0"/>
              <a:t>Aspects of refugee agency – and wit</a:t>
            </a:r>
            <a:endParaRPr lang="en-GB" sz="3200" dirty="0"/>
          </a:p>
        </p:txBody>
      </p:sp>
      <p:sp>
        <p:nvSpPr>
          <p:cNvPr id="6" name="Content Placeholder 5"/>
          <p:cNvSpPr>
            <a:spLocks noGrp="1"/>
          </p:cNvSpPr>
          <p:nvPr>
            <p:ph idx="1"/>
          </p:nvPr>
        </p:nvSpPr>
        <p:spPr>
          <a:xfrm>
            <a:off x="457200" y="1124744"/>
            <a:ext cx="8229600" cy="5400600"/>
          </a:xfrm>
        </p:spPr>
        <p:txBody>
          <a:bodyPr>
            <a:noAutofit/>
          </a:bodyPr>
          <a:lstStyle/>
          <a:p>
            <a:r>
              <a:rPr lang="en-GB" sz="2400" dirty="0" smtClean="0"/>
              <a:t>Refugees </a:t>
            </a:r>
            <a:r>
              <a:rPr lang="en-GB" sz="2400" dirty="0" smtClean="0"/>
              <a:t>sometimes </a:t>
            </a:r>
            <a:r>
              <a:rPr lang="en-GB" sz="2400" dirty="0"/>
              <a:t>refused </a:t>
            </a:r>
            <a:r>
              <a:rPr lang="en-GB" sz="2400" dirty="0" smtClean="0"/>
              <a:t>the label (e.g</a:t>
            </a:r>
            <a:r>
              <a:rPr lang="en-GB" sz="2400" dirty="0"/>
              <a:t>. Partition-era refugees who self-identified as </a:t>
            </a:r>
            <a:r>
              <a:rPr lang="en-GB" sz="2400" i="1" dirty="0" err="1"/>
              <a:t>pursharthi</a:t>
            </a:r>
            <a:r>
              <a:rPr lang="en-GB" sz="2400" dirty="0"/>
              <a:t>, ‘believers in </a:t>
            </a:r>
            <a:r>
              <a:rPr lang="en-GB" sz="2400" dirty="0" smtClean="0"/>
              <a:t>self-help’, </a:t>
            </a:r>
            <a:r>
              <a:rPr lang="en-GB" sz="2400" dirty="0"/>
              <a:t>not </a:t>
            </a:r>
            <a:r>
              <a:rPr lang="en-GB" sz="2400" i="1" dirty="0" err="1"/>
              <a:t>sharanarthi</a:t>
            </a:r>
            <a:r>
              <a:rPr lang="en-GB" sz="2400" dirty="0"/>
              <a:t>, refugees</a:t>
            </a:r>
            <a:r>
              <a:rPr lang="en-GB" sz="2400" dirty="0" smtClean="0"/>
              <a:t>); </a:t>
            </a:r>
            <a:r>
              <a:rPr lang="en-GB" sz="2400" dirty="0" smtClean="0"/>
              <a:t>but others </a:t>
            </a:r>
            <a:r>
              <a:rPr lang="en-GB" sz="2400" dirty="0" smtClean="0"/>
              <a:t>might turn </a:t>
            </a:r>
            <a:r>
              <a:rPr lang="en-GB" sz="2400" dirty="0"/>
              <a:t>the label into a business opportunity </a:t>
            </a:r>
            <a:r>
              <a:rPr lang="en-GB" sz="2400" dirty="0" smtClean="0"/>
              <a:t>(e.g. ‘Refugee taxis’, ‘Refugee kebabs’, Cyprus</a:t>
            </a:r>
            <a:r>
              <a:rPr lang="en-GB" sz="2400" dirty="0"/>
              <a:t>, </a:t>
            </a:r>
            <a:r>
              <a:rPr lang="en-GB" sz="2400" dirty="0" smtClean="0"/>
              <a:t>1974)</a:t>
            </a:r>
          </a:p>
          <a:p>
            <a:r>
              <a:rPr lang="en-GB" sz="2400" dirty="0" smtClean="0"/>
              <a:t>Post-WW2 </a:t>
            </a:r>
            <a:r>
              <a:rPr lang="en-GB" sz="2400" dirty="0" smtClean="0"/>
              <a:t>Estonian DPs </a:t>
            </a:r>
            <a:r>
              <a:rPr lang="en-GB" sz="2400" dirty="0"/>
              <a:t>coined a new word, ‘</a:t>
            </a:r>
            <a:r>
              <a:rPr lang="en-GB" sz="2400" dirty="0" err="1"/>
              <a:t>Dipiistumine</a:t>
            </a:r>
            <a:r>
              <a:rPr lang="en-GB" sz="2400" dirty="0"/>
              <a:t>’, to </a:t>
            </a:r>
            <a:r>
              <a:rPr lang="en-GB" sz="2400" dirty="0" smtClean="0"/>
              <a:t>describe </a:t>
            </a:r>
            <a:r>
              <a:rPr lang="en-GB" sz="2400" dirty="0" smtClean="0"/>
              <a:t>loss </a:t>
            </a:r>
            <a:r>
              <a:rPr lang="en-GB" sz="2400" dirty="0" smtClean="0"/>
              <a:t>of connection </a:t>
            </a:r>
            <a:r>
              <a:rPr lang="en-GB" sz="2400" dirty="0"/>
              <a:t>to the </a:t>
            </a:r>
            <a:r>
              <a:rPr lang="en-GB" sz="2400" dirty="0" smtClean="0"/>
              <a:t>past; but some </a:t>
            </a:r>
            <a:r>
              <a:rPr lang="en-GB" sz="2400" dirty="0"/>
              <a:t>Lithuanians referred to </a:t>
            </a:r>
            <a:r>
              <a:rPr lang="en-GB" sz="2400" dirty="0" smtClean="0"/>
              <a:t>DPs </a:t>
            </a:r>
            <a:r>
              <a:rPr lang="en-GB" sz="2400" dirty="0"/>
              <a:t>as </a:t>
            </a:r>
            <a:r>
              <a:rPr lang="en-GB" sz="2400" i="1" dirty="0" err="1"/>
              <a:t>Dievo</a:t>
            </a:r>
            <a:r>
              <a:rPr lang="en-GB" sz="2400" i="1" dirty="0"/>
              <a:t> </a:t>
            </a:r>
            <a:r>
              <a:rPr lang="en-GB" sz="2400" i="1" dirty="0" err="1"/>
              <a:t>paukšteliai</a:t>
            </a:r>
            <a:r>
              <a:rPr lang="en-GB" sz="2400" dirty="0"/>
              <a:t>, </a:t>
            </a:r>
            <a:r>
              <a:rPr lang="en-GB" sz="2400" dirty="0" smtClean="0"/>
              <a:t>‘birds </a:t>
            </a:r>
            <a:r>
              <a:rPr lang="en-GB" sz="2400" dirty="0"/>
              <a:t>of God’, </a:t>
            </a:r>
            <a:r>
              <a:rPr lang="en-GB" sz="2400" dirty="0" smtClean="0"/>
              <a:t>to entertain </a:t>
            </a:r>
            <a:r>
              <a:rPr lang="en-GB" sz="2400" dirty="0"/>
              <a:t>the possibility of flight to a better </a:t>
            </a:r>
            <a:r>
              <a:rPr lang="en-GB" sz="2400" dirty="0" smtClean="0"/>
              <a:t>life.</a:t>
            </a:r>
            <a:endParaRPr lang="en-GB" sz="2400" dirty="0"/>
          </a:p>
          <a:p>
            <a:r>
              <a:rPr lang="en-GB" sz="2400" dirty="0" smtClean="0"/>
              <a:t>A </a:t>
            </a:r>
            <a:r>
              <a:rPr lang="en-GB" sz="2400" dirty="0"/>
              <a:t>Russian ‘DP alphabet’ </a:t>
            </a:r>
            <a:r>
              <a:rPr lang="en-GB" sz="2400" dirty="0" smtClean="0"/>
              <a:t>included </a:t>
            </a:r>
            <a:r>
              <a:rPr lang="en-GB" sz="2400" dirty="0"/>
              <a:t>letter E </a:t>
            </a:r>
            <a:r>
              <a:rPr lang="en-GB" sz="2400" dirty="0" smtClean="0"/>
              <a:t>for </a:t>
            </a:r>
            <a:r>
              <a:rPr lang="en-GB" sz="2400" dirty="0"/>
              <a:t>‘</a:t>
            </a:r>
            <a:r>
              <a:rPr lang="en-GB" sz="2400" dirty="0" err="1"/>
              <a:t>ekhat</a:t>
            </a:r>
            <a:r>
              <a:rPr lang="en-GB" sz="2400" dirty="0"/>
              <a:t>’’ (‘to go … nowhere’), N for ‘no documents’ (</a:t>
            </a:r>
            <a:r>
              <a:rPr lang="en-GB" sz="2400" i="1" dirty="0"/>
              <a:t>net </a:t>
            </a:r>
            <a:r>
              <a:rPr lang="en-GB" sz="2400" i="1" dirty="0" err="1"/>
              <a:t>dokumentov</a:t>
            </a:r>
            <a:r>
              <a:rPr lang="en-GB" sz="2400" dirty="0"/>
              <a:t>), and S </a:t>
            </a:r>
            <a:r>
              <a:rPr lang="en-GB" sz="2400" dirty="0" smtClean="0"/>
              <a:t>for </a:t>
            </a:r>
            <a:r>
              <a:rPr lang="en-GB" sz="2400" i="1" dirty="0" err="1"/>
              <a:t>slukhi</a:t>
            </a:r>
            <a:r>
              <a:rPr lang="en-GB" sz="2400" dirty="0"/>
              <a:t> or ‘rumours’, ‘the most panic-inducing of which travel at 300,000 kilometres per second</a:t>
            </a:r>
            <a:r>
              <a:rPr lang="en-GB" sz="2400" dirty="0" smtClean="0"/>
              <a:t>’.</a:t>
            </a:r>
          </a:p>
        </p:txBody>
      </p:sp>
    </p:spTree>
    <p:extLst>
      <p:ext uri="{BB962C8B-B14F-4D97-AF65-F5344CB8AC3E}">
        <p14:creationId xmlns:p14="http://schemas.microsoft.com/office/powerpoint/2010/main" val="2503623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r>
              <a:rPr lang="en-GB" altLang="en-US" sz="3200" dirty="0" smtClean="0"/>
              <a:t>‘DP room in anonymous location’</a:t>
            </a:r>
            <a:endParaRPr lang="en-US" altLang="en-US" sz="3200" dirty="0" smtClean="0"/>
          </a:p>
        </p:txBody>
      </p:sp>
      <p:sp>
        <p:nvSpPr>
          <p:cNvPr id="2" name="Content Placeholder 1"/>
          <p:cNvSpPr>
            <a:spLocks noGrp="1"/>
          </p:cNvSpPr>
          <p:nvPr>
            <p:ph sz="half" idx="1"/>
          </p:nvPr>
        </p:nvSpPr>
        <p:spPr/>
        <p:txBody>
          <a:bodyPr>
            <a:normAutofit fontScale="85000" lnSpcReduction="10000"/>
          </a:bodyPr>
          <a:lstStyle/>
          <a:p>
            <a:endParaRPr lang="en-GB" dirty="0"/>
          </a:p>
        </p:txBody>
      </p:sp>
      <p:sp>
        <p:nvSpPr>
          <p:cNvPr id="3" name="Content Placeholder 2"/>
          <p:cNvSpPr>
            <a:spLocks noGrp="1"/>
          </p:cNvSpPr>
          <p:nvPr>
            <p:ph sz="half" idx="2"/>
          </p:nvPr>
        </p:nvSpPr>
        <p:spPr/>
        <p:txBody>
          <a:bodyPr>
            <a:normAutofit fontScale="85000" lnSpcReduction="10000"/>
          </a:bodyPr>
          <a:lstStyle/>
          <a:p>
            <a:pPr marL="0" indent="0">
              <a:buNone/>
            </a:pPr>
            <a:endParaRPr lang="en-GB" dirty="0"/>
          </a:p>
          <a:p>
            <a:pPr marL="0" indent="0">
              <a:buNone/>
            </a:pPr>
            <a:r>
              <a:rPr lang="en-GB" sz="3100" dirty="0" smtClean="0"/>
              <a:t>Lithuanian </a:t>
            </a:r>
            <a:r>
              <a:rPr lang="en-GB" sz="3100" dirty="0" smtClean="0"/>
              <a:t>DP cartoon – note the </a:t>
            </a:r>
            <a:r>
              <a:rPr lang="en-GB" sz="3100" dirty="0"/>
              <a:t>wealth of ‘types</a:t>
            </a:r>
            <a:r>
              <a:rPr lang="en-GB" sz="3100" dirty="0" smtClean="0"/>
              <a:t>’, </a:t>
            </a:r>
            <a:r>
              <a:rPr lang="en-GB" sz="3100" dirty="0"/>
              <a:t>‘housewives’ and the butcher, the professor and </a:t>
            </a:r>
            <a:r>
              <a:rPr lang="en-GB" sz="3100" dirty="0" smtClean="0"/>
              <a:t>chess </a:t>
            </a:r>
            <a:r>
              <a:rPr lang="en-GB" sz="3100" dirty="0"/>
              <a:t>players, the lovers and the </a:t>
            </a:r>
            <a:r>
              <a:rPr lang="en-GB" sz="3100" dirty="0" smtClean="0"/>
              <a:t>Peeping Tom </a:t>
            </a:r>
            <a:endParaRPr lang="en-GB" sz="3100" dirty="0"/>
          </a:p>
          <a:p>
            <a:endParaRPr lang="en-GB" dirty="0" smtClean="0"/>
          </a:p>
          <a:p>
            <a:endParaRPr lang="en-GB" dirty="0"/>
          </a:p>
          <a:p>
            <a:pPr marL="0" indent="0">
              <a:buNone/>
            </a:pPr>
            <a:r>
              <a:rPr lang="en-GB" sz="2400" i="1" dirty="0" err="1" smtClean="0"/>
              <a:t>Dypukas</a:t>
            </a:r>
            <a:r>
              <a:rPr lang="en-GB" sz="2400" dirty="0" smtClean="0"/>
              <a:t>, 10 August 1946</a:t>
            </a:r>
            <a:endParaRPr lang="en-GB" sz="2400" i="1" dirty="0" smtClean="0"/>
          </a:p>
          <a:p>
            <a:pPr marL="0" indent="0">
              <a:buNone/>
            </a:pPr>
            <a:r>
              <a:rPr lang="en-GB" sz="2400" dirty="0" smtClean="0"/>
              <a:t>Courtesy of Tomas </a:t>
            </a:r>
            <a:r>
              <a:rPr lang="en-GB" sz="2400" dirty="0" err="1" smtClean="0"/>
              <a:t>Balkelis</a:t>
            </a:r>
            <a:r>
              <a:rPr lang="en-GB" sz="2400" dirty="0" smtClean="0"/>
              <a:t> and Kaunas University</a:t>
            </a:r>
            <a:endParaRPr lang="en-GB" sz="2400" dirty="0"/>
          </a:p>
        </p:txBody>
      </p:sp>
      <p:pic>
        <p:nvPicPr>
          <p:cNvPr id="9220" name="Picture 4" descr="DPkarikatura"/>
          <p:cNvPicPr>
            <a:picLocks noChangeAspect="1" noChangeArrowheads="1"/>
          </p:cNvPicPr>
          <p:nvPr/>
        </p:nvPicPr>
        <p:blipFill>
          <a:blip r:embed="rId2" cstate="print">
            <a:extLst>
              <a:ext uri="{28A0092B-C50C-407E-A947-70E740481C1C}">
                <a14:useLocalDpi xmlns:a14="http://schemas.microsoft.com/office/drawing/2010/main" val="0"/>
              </a:ext>
            </a:extLst>
          </a:blip>
          <a:srcRect l="14340" r="6401" b="8960"/>
          <a:stretch>
            <a:fillRect/>
          </a:stretch>
        </p:blipFill>
        <p:spPr bwMode="auto">
          <a:xfrm>
            <a:off x="755576" y="1484784"/>
            <a:ext cx="3384376"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413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850106"/>
          </a:xfrm>
        </p:spPr>
        <p:txBody>
          <a:bodyPr>
            <a:normAutofit/>
          </a:bodyPr>
          <a:lstStyle/>
          <a:p>
            <a:r>
              <a:rPr lang="en-GB" sz="3200" dirty="0" smtClean="0"/>
              <a:t>Thinking about sources</a:t>
            </a:r>
            <a:endParaRPr lang="en-GB" sz="3200" dirty="0"/>
          </a:p>
        </p:txBody>
      </p:sp>
      <p:sp>
        <p:nvSpPr>
          <p:cNvPr id="6" name="Content Placeholder 5"/>
          <p:cNvSpPr>
            <a:spLocks noGrp="1"/>
          </p:cNvSpPr>
          <p:nvPr>
            <p:ph idx="1"/>
          </p:nvPr>
        </p:nvSpPr>
        <p:spPr>
          <a:xfrm>
            <a:off x="457200" y="1124744"/>
            <a:ext cx="8229600" cy="5328592"/>
          </a:xfrm>
        </p:spPr>
        <p:txBody>
          <a:bodyPr>
            <a:normAutofit fontScale="92500" lnSpcReduction="10000"/>
          </a:bodyPr>
          <a:lstStyle/>
          <a:p>
            <a:r>
              <a:rPr lang="en-GB" sz="2600" dirty="0" smtClean="0"/>
              <a:t>Observing and </a:t>
            </a:r>
            <a:r>
              <a:rPr lang="en-GB" sz="2600" dirty="0" smtClean="0"/>
              <a:t>speaking (with </a:t>
            </a:r>
            <a:r>
              <a:rPr lang="en-GB" sz="2600" dirty="0" smtClean="0"/>
              <a:t>authority</a:t>
            </a:r>
            <a:r>
              <a:rPr lang="en-GB" sz="2600" dirty="0" smtClean="0"/>
              <a:t>; with sympathy or otherwise) </a:t>
            </a:r>
            <a:r>
              <a:rPr lang="en-GB" sz="2600" i="1" dirty="0" smtClean="0"/>
              <a:t>about </a:t>
            </a:r>
            <a:r>
              <a:rPr lang="en-GB" sz="2600" dirty="0" smtClean="0"/>
              <a:t>refugees – the resulting institutional archives are very rich</a:t>
            </a:r>
          </a:p>
          <a:p>
            <a:r>
              <a:rPr lang="en-GB" sz="2600" dirty="0" smtClean="0"/>
              <a:t>Refugees’ voices – the context in which they speak (or are made to speak) or remain silent (or are forced to be silent) … this </a:t>
            </a:r>
            <a:r>
              <a:rPr lang="en-GB" sz="2600" dirty="0" smtClean="0"/>
              <a:t>too has </a:t>
            </a:r>
            <a:r>
              <a:rPr lang="en-GB" sz="2600" dirty="0" smtClean="0"/>
              <a:t>a history (Huguenot </a:t>
            </a:r>
            <a:r>
              <a:rPr lang="en-GB" sz="2600" dirty="0"/>
              <a:t>refugees were obliged </a:t>
            </a:r>
            <a:r>
              <a:rPr lang="en-GB" sz="2600" dirty="0" smtClean="0"/>
              <a:t>to </a:t>
            </a:r>
            <a:r>
              <a:rPr lang="en-GB" sz="2600" dirty="0"/>
              <a:t>testify </a:t>
            </a:r>
            <a:r>
              <a:rPr lang="en-GB" sz="2600" dirty="0" smtClean="0"/>
              <a:t>before </a:t>
            </a:r>
            <a:r>
              <a:rPr lang="en-GB" sz="2600" dirty="0"/>
              <a:t>co-religionists </a:t>
            </a:r>
            <a:r>
              <a:rPr lang="en-GB" sz="2600" dirty="0" smtClean="0"/>
              <a:t>with a</a:t>
            </a:r>
            <a:r>
              <a:rPr lang="en-GB" sz="2600" dirty="0" smtClean="0"/>
              <a:t> </a:t>
            </a:r>
            <a:r>
              <a:rPr lang="en-GB" sz="2600" i="1" dirty="0" smtClean="0"/>
              <a:t>reconnaissance</a:t>
            </a:r>
            <a:r>
              <a:rPr lang="en-GB" sz="2600" dirty="0"/>
              <a:t> </a:t>
            </a:r>
            <a:r>
              <a:rPr lang="en-GB" sz="2600" dirty="0" smtClean="0"/>
              <a:t>‘</a:t>
            </a:r>
            <a:r>
              <a:rPr lang="en-GB" sz="2600" dirty="0" smtClean="0"/>
              <a:t>obliging </a:t>
            </a:r>
            <a:r>
              <a:rPr lang="en-GB" sz="2600" dirty="0"/>
              <a:t>each fugitive to become a </a:t>
            </a:r>
            <a:r>
              <a:rPr lang="en-GB" sz="2600" dirty="0" smtClean="0"/>
              <a:t>storyteller’, Chappell</a:t>
            </a:r>
            <a:r>
              <a:rPr lang="en-GB" sz="2600" dirty="0"/>
              <a:t>, </a:t>
            </a:r>
            <a:r>
              <a:rPr lang="en-GB" sz="2600" dirty="0" smtClean="0"/>
              <a:t>1999). Petitions as actions disclosing motives, self-representation – how refugees sought to manage their ‘management</a:t>
            </a:r>
            <a:r>
              <a:rPr lang="en-GB" sz="2600" dirty="0" smtClean="0"/>
              <a:t>’ and seek to be believed</a:t>
            </a:r>
            <a:endParaRPr lang="en-GB" sz="2600" dirty="0" smtClean="0"/>
          </a:p>
          <a:p>
            <a:r>
              <a:rPr lang="en-GB" sz="2600" dirty="0" smtClean="0"/>
              <a:t>Other </a:t>
            </a:r>
            <a:r>
              <a:rPr lang="en-GB" sz="2600" dirty="0" smtClean="0"/>
              <a:t>action, </a:t>
            </a:r>
            <a:r>
              <a:rPr lang="en-GB" sz="2600" dirty="0" smtClean="0"/>
              <a:t>e.g. sewn lips</a:t>
            </a:r>
            <a:r>
              <a:rPr lang="en-GB" sz="2600" dirty="0"/>
              <a:t>,</a:t>
            </a:r>
            <a:r>
              <a:rPr lang="en-GB" sz="2600" dirty="0" smtClean="0"/>
              <a:t> hunger strikes</a:t>
            </a:r>
          </a:p>
          <a:p>
            <a:r>
              <a:rPr lang="en-GB" sz="2600" dirty="0" smtClean="0"/>
              <a:t>Extensive material culture – commemorative objects of </a:t>
            </a:r>
            <a:r>
              <a:rPr lang="en-GB" sz="2600" dirty="0" err="1" smtClean="0"/>
              <a:t>refugeedom</a:t>
            </a:r>
            <a:r>
              <a:rPr lang="en-GB" sz="2600" dirty="0" smtClean="0"/>
              <a:t> (memory books, memory boats, etc</a:t>
            </a:r>
            <a:r>
              <a:rPr lang="en-GB" sz="2600" dirty="0" smtClean="0"/>
              <a:t>.) </a:t>
            </a:r>
            <a:r>
              <a:rPr lang="en-GB" sz="2600" dirty="0" smtClean="0"/>
              <a:t>and the underlying </a:t>
            </a:r>
            <a:r>
              <a:rPr lang="en-GB" sz="2600" dirty="0" smtClean="0"/>
              <a:t>political agenda</a:t>
            </a:r>
            <a:endParaRPr lang="en-GB" sz="2600" dirty="0" smtClean="0"/>
          </a:p>
          <a:p>
            <a:endParaRPr lang="en-GB" dirty="0"/>
          </a:p>
        </p:txBody>
      </p:sp>
    </p:spTree>
    <p:extLst>
      <p:ext uri="{BB962C8B-B14F-4D97-AF65-F5344CB8AC3E}">
        <p14:creationId xmlns:p14="http://schemas.microsoft.com/office/powerpoint/2010/main" val="2782259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74638"/>
            <a:ext cx="8229600" cy="777875"/>
          </a:xfrm>
        </p:spPr>
        <p:txBody>
          <a:bodyPr>
            <a:normAutofit fontScale="90000"/>
          </a:bodyPr>
          <a:lstStyle/>
          <a:p>
            <a:r>
              <a:rPr lang="en-GB" altLang="en-US" sz="3200" dirty="0" smtClean="0"/>
              <a:t>Commemorating deliverance:</a:t>
            </a:r>
            <a:br>
              <a:rPr lang="en-GB" altLang="en-US" sz="3200" dirty="0" smtClean="0"/>
            </a:br>
            <a:r>
              <a:rPr lang="en-GB" altLang="en-US" sz="3200" dirty="0" err="1" smtClean="0"/>
              <a:t>Pulau</a:t>
            </a:r>
            <a:r>
              <a:rPr lang="en-GB" altLang="en-US" sz="3200" dirty="0" smtClean="0"/>
              <a:t> </a:t>
            </a:r>
            <a:r>
              <a:rPr lang="en-GB" altLang="en-US" sz="3200" dirty="0" err="1" smtClean="0"/>
              <a:t>Galang</a:t>
            </a:r>
            <a:r>
              <a:rPr lang="en-GB" altLang="en-US" sz="3200" dirty="0" smtClean="0"/>
              <a:t>, Indonesia</a:t>
            </a:r>
          </a:p>
        </p:txBody>
      </p:sp>
      <p:pic>
        <p:nvPicPr>
          <p:cNvPr id="2765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73375" y="1412776"/>
            <a:ext cx="3714849" cy="5112568"/>
          </a:xfrm>
        </p:spPr>
      </p:pic>
    </p:spTree>
    <p:extLst>
      <p:ext uri="{BB962C8B-B14F-4D97-AF65-F5344CB8AC3E}">
        <p14:creationId xmlns:p14="http://schemas.microsoft.com/office/powerpoint/2010/main" val="4294027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706090"/>
          </a:xfrm>
        </p:spPr>
        <p:txBody>
          <a:bodyPr>
            <a:normAutofit fontScale="90000"/>
          </a:bodyPr>
          <a:lstStyle/>
          <a:p>
            <a:r>
              <a:rPr lang="en-GB" sz="3600" dirty="0" smtClean="0"/>
              <a:t/>
            </a:r>
            <a:br>
              <a:rPr lang="en-GB" sz="3600" dirty="0" smtClean="0"/>
            </a:br>
            <a:r>
              <a:rPr lang="en-GB" sz="3600" dirty="0"/>
              <a:t/>
            </a:r>
            <a:br>
              <a:rPr lang="en-GB" sz="3600" dirty="0"/>
            </a:br>
            <a:r>
              <a:rPr lang="en-GB" sz="3600" dirty="0" smtClean="0"/>
              <a:t/>
            </a:r>
            <a:br>
              <a:rPr lang="en-GB" sz="3600" dirty="0" smtClean="0"/>
            </a:br>
            <a:r>
              <a:rPr lang="en-GB" sz="3600" dirty="0" smtClean="0"/>
              <a:t>Mr </a:t>
            </a:r>
            <a:r>
              <a:rPr lang="en-GB" sz="3600" dirty="0" err="1" smtClean="0"/>
              <a:t>Wybouw’s</a:t>
            </a:r>
            <a:r>
              <a:rPr lang="en-GB" sz="3600" dirty="0" smtClean="0"/>
              <a:t> memory stick</a:t>
            </a:r>
            <a:r>
              <a:rPr lang="en-GB" sz="3600" dirty="0"/>
              <a:t/>
            </a:r>
            <a:br>
              <a:rPr lang="en-GB" sz="3600" dirty="0"/>
            </a:br>
            <a:r>
              <a:rPr lang="en-GB" sz="3600" dirty="0" smtClean="0"/>
              <a:t/>
            </a:r>
            <a:br>
              <a:rPr lang="en-GB" sz="3600" dirty="0" smtClean="0"/>
            </a:br>
            <a:r>
              <a:rPr lang="en-GB" sz="3600" dirty="0"/>
              <a:t/>
            </a:r>
            <a:br>
              <a:rPr lang="en-GB" sz="3600" dirty="0"/>
            </a:br>
            <a:endParaRPr lang="en-GB" sz="3600" dirty="0"/>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rot="5400000">
            <a:off x="-108519" y="2996953"/>
            <a:ext cx="5472606"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Placeholder 9"/>
          <p:cNvSpPr>
            <a:spLocks noGrp="1"/>
          </p:cNvSpPr>
          <p:nvPr>
            <p:ph sz="half" idx="2"/>
          </p:nvPr>
        </p:nvSpPr>
        <p:spPr>
          <a:xfrm>
            <a:off x="6012160" y="1916832"/>
            <a:ext cx="2736304" cy="4209331"/>
          </a:xfrm>
        </p:spPr>
        <p:txBody>
          <a:bodyPr>
            <a:normAutofit fontScale="77500" lnSpcReduction="20000"/>
          </a:bodyPr>
          <a:lstStyle/>
          <a:p>
            <a:endParaRPr lang="en-GB" sz="2800" dirty="0" smtClean="0"/>
          </a:p>
          <a:p>
            <a:pPr marL="0" indent="0">
              <a:buNone/>
            </a:pPr>
            <a:r>
              <a:rPr lang="en-GB" sz="3400" dirty="0" smtClean="0"/>
              <a:t>Belgium, WW1:</a:t>
            </a:r>
            <a:endParaRPr lang="en-GB" sz="3400" dirty="0"/>
          </a:p>
          <a:p>
            <a:pPr marL="0" indent="0">
              <a:buNone/>
            </a:pPr>
            <a:r>
              <a:rPr lang="en-GB" sz="3400" dirty="0" smtClean="0"/>
              <a:t>Richard </a:t>
            </a:r>
            <a:r>
              <a:rPr lang="en-GB" sz="3400" dirty="0" err="1"/>
              <a:t>Wybouw’s</a:t>
            </a:r>
            <a:r>
              <a:rPr lang="en-GB" sz="3400" dirty="0"/>
              <a:t> </a:t>
            </a:r>
            <a:r>
              <a:rPr lang="en-GB" sz="3400" dirty="0" smtClean="0"/>
              <a:t>engraved walking </a:t>
            </a:r>
            <a:r>
              <a:rPr lang="en-GB" sz="3400" dirty="0" smtClean="0"/>
              <a:t>stick – inscribed with places in northern France</a:t>
            </a:r>
            <a:endParaRPr lang="en-GB" sz="3400" dirty="0" smtClean="0"/>
          </a:p>
          <a:p>
            <a:pPr marL="0" indent="0">
              <a:buNone/>
            </a:pPr>
            <a:endParaRPr lang="en-GB" sz="2000" dirty="0" smtClean="0"/>
          </a:p>
          <a:p>
            <a:endParaRPr lang="en-GB" sz="2000" dirty="0" smtClean="0"/>
          </a:p>
          <a:p>
            <a:pPr marL="0" indent="0">
              <a:buNone/>
            </a:pPr>
            <a:r>
              <a:rPr lang="en-GB" sz="2400" dirty="0" smtClean="0"/>
              <a:t>Courtesy of Pieter </a:t>
            </a:r>
            <a:r>
              <a:rPr lang="en-GB" sz="2400" dirty="0" err="1" smtClean="0"/>
              <a:t>Trogh</a:t>
            </a:r>
            <a:r>
              <a:rPr lang="en-GB" sz="2400" dirty="0" smtClean="0"/>
              <a:t>,</a:t>
            </a:r>
          </a:p>
          <a:p>
            <a:pPr marL="0" indent="0">
              <a:buNone/>
            </a:pPr>
            <a:r>
              <a:rPr lang="en-GB" sz="2400" dirty="0" smtClean="0">
                <a:hlinkClick r:id="rId4"/>
              </a:rPr>
              <a:t>www.inflandersfields.be</a:t>
            </a:r>
            <a:endParaRPr lang="en-GB" sz="2400" dirty="0" smtClean="0"/>
          </a:p>
          <a:p>
            <a:endParaRPr lang="en-GB" dirty="0"/>
          </a:p>
        </p:txBody>
      </p:sp>
    </p:spTree>
    <p:extLst>
      <p:ext uri="{BB962C8B-B14F-4D97-AF65-F5344CB8AC3E}">
        <p14:creationId xmlns:p14="http://schemas.microsoft.com/office/powerpoint/2010/main" val="913137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34082"/>
          </a:xfrm>
        </p:spPr>
        <p:txBody>
          <a:bodyPr>
            <a:normAutofit/>
          </a:bodyPr>
          <a:lstStyle/>
          <a:p>
            <a:r>
              <a:rPr lang="en-GB" sz="3200" dirty="0" smtClean="0"/>
              <a:t>Conclusions: changing places </a:t>
            </a:r>
            <a:endParaRPr lang="en-GB" sz="3200" dirty="0"/>
          </a:p>
        </p:txBody>
      </p:sp>
      <p:sp>
        <p:nvSpPr>
          <p:cNvPr id="6" name="Content Placeholder 5"/>
          <p:cNvSpPr>
            <a:spLocks noGrp="1"/>
          </p:cNvSpPr>
          <p:nvPr>
            <p:ph idx="1"/>
          </p:nvPr>
        </p:nvSpPr>
        <p:spPr>
          <a:xfrm>
            <a:off x="457200" y="1124744"/>
            <a:ext cx="8229600" cy="5472608"/>
          </a:xfrm>
        </p:spPr>
        <p:txBody>
          <a:bodyPr>
            <a:normAutofit fontScale="85000" lnSpcReduction="10000"/>
          </a:bodyPr>
          <a:lstStyle/>
          <a:p>
            <a:pPr marL="0" indent="0">
              <a:buNone/>
            </a:pPr>
            <a:r>
              <a:rPr lang="en-GB" sz="3300" dirty="0"/>
              <a:t>What do we talk about when we talk of refugees? </a:t>
            </a:r>
            <a:endParaRPr lang="en-GB" sz="3300" dirty="0" smtClean="0"/>
          </a:p>
          <a:p>
            <a:r>
              <a:rPr lang="en-GB" sz="3300" dirty="0" smtClean="0"/>
              <a:t>R</a:t>
            </a:r>
            <a:r>
              <a:rPr lang="en-GB" sz="3300" dirty="0" smtClean="0"/>
              <a:t>efugee </a:t>
            </a:r>
            <a:r>
              <a:rPr lang="en-GB" sz="3300" dirty="0" smtClean="0"/>
              <a:t>history is about how </a:t>
            </a:r>
            <a:r>
              <a:rPr lang="en-GB" sz="3300" dirty="0" smtClean="0"/>
              <a:t>refugees were made (and made themselves); how they </a:t>
            </a:r>
            <a:r>
              <a:rPr lang="en-GB" sz="3300" dirty="0" smtClean="0"/>
              <a:t>negotiated regimes of power and the reductive assumptions made about their ‘quality’ and uniformity – how they too helped constitute </a:t>
            </a:r>
            <a:r>
              <a:rPr lang="en-GB" sz="3300" dirty="0" err="1" smtClean="0"/>
              <a:t>refugeedom</a:t>
            </a:r>
            <a:endParaRPr lang="en-GB" sz="3300" dirty="0" smtClean="0"/>
          </a:p>
          <a:p>
            <a:r>
              <a:rPr lang="en-GB" sz="3300" dirty="0" smtClean="0"/>
              <a:t>Or w</a:t>
            </a:r>
            <a:r>
              <a:rPr lang="en-GB" sz="3300" dirty="0" smtClean="0"/>
              <a:t>e </a:t>
            </a:r>
            <a:r>
              <a:rPr lang="en-GB" sz="3300" smtClean="0"/>
              <a:t>might </a:t>
            </a:r>
            <a:r>
              <a:rPr lang="en-GB" sz="3300" smtClean="0"/>
              <a:t>talk </a:t>
            </a:r>
            <a:r>
              <a:rPr lang="en-GB" sz="3300" dirty="0" smtClean="0"/>
              <a:t>of</a:t>
            </a:r>
            <a:r>
              <a:rPr lang="en-GB" sz="3300" dirty="0" smtClean="0"/>
              <a:t> </a:t>
            </a:r>
            <a:r>
              <a:rPr lang="en-GB" sz="3300" dirty="0" smtClean="0"/>
              <a:t>changing </a:t>
            </a:r>
            <a:r>
              <a:rPr lang="en-GB" sz="3300" dirty="0"/>
              <a:t>places </a:t>
            </a:r>
            <a:r>
              <a:rPr lang="en-GB" sz="3300" dirty="0" smtClean="0"/>
              <a:t>– as </a:t>
            </a:r>
            <a:r>
              <a:rPr lang="en-GB" sz="3300" dirty="0"/>
              <a:t>in places that </a:t>
            </a:r>
            <a:r>
              <a:rPr lang="en-GB" sz="3300" dirty="0" smtClean="0"/>
              <a:t>changed, as in exchanging </a:t>
            </a:r>
            <a:r>
              <a:rPr lang="en-GB" sz="3300" dirty="0"/>
              <a:t>one </a:t>
            </a:r>
            <a:r>
              <a:rPr lang="en-GB" sz="3300" dirty="0" smtClean="0"/>
              <a:t>place and status </a:t>
            </a:r>
            <a:r>
              <a:rPr lang="en-GB" sz="3300" dirty="0" smtClean="0"/>
              <a:t>for another: or starting, stopping, and ‘carrying on’</a:t>
            </a:r>
          </a:p>
          <a:p>
            <a:r>
              <a:rPr lang="en-GB" sz="3300" dirty="0" smtClean="0"/>
              <a:t>‘Changing places’ also entails thinking </a:t>
            </a:r>
            <a:r>
              <a:rPr lang="en-GB" sz="3300" dirty="0"/>
              <a:t>from </a:t>
            </a:r>
            <a:r>
              <a:rPr lang="en-GB" sz="3300" dirty="0" smtClean="0"/>
              <a:t>other </a:t>
            </a:r>
            <a:r>
              <a:rPr lang="en-GB" sz="3300" dirty="0"/>
              <a:t>disciplinary </a:t>
            </a:r>
            <a:r>
              <a:rPr lang="en-GB" sz="3300" dirty="0" smtClean="0"/>
              <a:t>perspectives </a:t>
            </a:r>
            <a:r>
              <a:rPr lang="is-IS" sz="3300" dirty="0" smtClean="0"/>
              <a:t>…</a:t>
            </a:r>
          </a:p>
          <a:p>
            <a:r>
              <a:rPr lang="is-IS" sz="3300" dirty="0" smtClean="0"/>
              <a:t>… </a:t>
            </a:r>
            <a:r>
              <a:rPr lang="en-GB" sz="3300" dirty="0" smtClean="0"/>
              <a:t>and putting </a:t>
            </a:r>
            <a:r>
              <a:rPr lang="en-GB" sz="3300" dirty="0"/>
              <a:t>oneself in another’s </a:t>
            </a:r>
            <a:r>
              <a:rPr lang="en-GB" sz="3300" dirty="0" smtClean="0"/>
              <a:t>shoes </a:t>
            </a:r>
            <a:r>
              <a:rPr lang="is-IS" sz="3300" dirty="0" smtClean="0"/>
              <a:t>…</a:t>
            </a:r>
            <a:endParaRPr lang="en-GB" sz="3300" dirty="0" smtClean="0"/>
          </a:p>
        </p:txBody>
      </p:sp>
    </p:spTree>
    <p:extLst>
      <p:ext uri="{BB962C8B-B14F-4D97-AF65-F5344CB8AC3E}">
        <p14:creationId xmlns:p14="http://schemas.microsoft.com/office/powerpoint/2010/main" val="2519194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274638"/>
            <a:ext cx="8229600" cy="922114"/>
          </a:xfrm>
        </p:spPr>
        <p:txBody>
          <a:bodyPr>
            <a:normAutofit/>
          </a:bodyPr>
          <a:lstStyle/>
          <a:p>
            <a:r>
              <a:rPr lang="en-GB" sz="3200" dirty="0" smtClean="0"/>
              <a:t>‘T</a:t>
            </a:r>
            <a:r>
              <a:rPr lang="en-GB" sz="3200" dirty="0" smtClean="0"/>
              <a:t>he souls </a:t>
            </a:r>
            <a:r>
              <a:rPr lang="en-GB" sz="3200" dirty="0" smtClean="0"/>
              <a:t>of the </a:t>
            </a:r>
            <a:r>
              <a:rPr lang="en-GB" sz="3200" dirty="0" smtClean="0"/>
              <a:t>refugee’</a:t>
            </a:r>
            <a:endParaRPr lang="en-GB" sz="3200" dirty="0" smtClean="0"/>
          </a:p>
        </p:txBody>
      </p:sp>
      <p:sp>
        <p:nvSpPr>
          <p:cNvPr id="19458" name="Content Placeholder 2"/>
          <p:cNvSpPr>
            <a:spLocks noGrp="1"/>
          </p:cNvSpPr>
          <p:nvPr>
            <p:ph idx="1"/>
          </p:nvPr>
        </p:nvSpPr>
        <p:spPr>
          <a:xfrm>
            <a:off x="457200" y="1340916"/>
            <a:ext cx="8229600" cy="5112420"/>
          </a:xfrm>
        </p:spPr>
        <p:txBody>
          <a:bodyPr>
            <a:normAutofit fontScale="85000" lnSpcReduction="20000"/>
          </a:bodyPr>
          <a:lstStyle/>
          <a:p>
            <a:pPr>
              <a:buFont typeface="Arial" charset="0"/>
              <a:buNone/>
            </a:pPr>
            <a:r>
              <a:rPr lang="en-GB" sz="3600" dirty="0" smtClean="0"/>
              <a:t>	Not so long ago, these people lived a full and independent working life. They had the right to be just like us, that is, indolent, rude and ungrateful. Now they have lost this prerogative; their poverty and helplessness oblige them to be meek and grateful, to smile at people they don’t like, to answer each and every question, to submit to the authority of people they don’t respect and have no wish to know …</a:t>
            </a:r>
          </a:p>
          <a:p>
            <a:pPr>
              <a:buFont typeface="Arial" charset="0"/>
              <a:buNone/>
            </a:pPr>
            <a:endParaRPr lang="en-GB" sz="3600" dirty="0" smtClean="0"/>
          </a:p>
          <a:p>
            <a:pPr indent="0">
              <a:buFont typeface="Arial" charset="0"/>
              <a:buNone/>
            </a:pPr>
            <a:r>
              <a:rPr lang="en-GB" sz="2800" dirty="0"/>
              <a:t>E</a:t>
            </a:r>
            <a:r>
              <a:rPr lang="en-GB" sz="2800" dirty="0" smtClean="0"/>
              <a:t>. </a:t>
            </a:r>
            <a:r>
              <a:rPr lang="en-GB" sz="2800" dirty="0" err="1" smtClean="0"/>
              <a:t>Vystavkina</a:t>
            </a:r>
            <a:r>
              <a:rPr lang="en-GB" sz="2800" dirty="0"/>
              <a:t>, </a:t>
            </a:r>
            <a:r>
              <a:rPr lang="en-GB" sz="2800" dirty="0" smtClean="0"/>
              <a:t>‘</a:t>
            </a:r>
            <a:r>
              <a:rPr lang="en-GB" sz="2800" dirty="0" err="1" smtClean="0"/>
              <a:t>Ikh</a:t>
            </a:r>
            <a:r>
              <a:rPr lang="en-GB" sz="2800" dirty="0" smtClean="0"/>
              <a:t> </a:t>
            </a:r>
            <a:r>
              <a:rPr lang="en-GB" sz="2800" dirty="0" err="1" smtClean="0"/>
              <a:t>dushi</a:t>
            </a:r>
            <a:r>
              <a:rPr lang="en-GB" sz="2800" dirty="0" smtClean="0"/>
              <a:t>’, </a:t>
            </a:r>
            <a:r>
              <a:rPr lang="en-GB" sz="2800" i="1" dirty="0"/>
              <a:t>Sputnik </a:t>
            </a:r>
            <a:r>
              <a:rPr lang="en-GB" sz="2800" i="1" dirty="0" err="1"/>
              <a:t>bezhentsa</a:t>
            </a:r>
            <a:r>
              <a:rPr lang="en-GB" sz="2800" dirty="0"/>
              <a:t>, </a:t>
            </a:r>
            <a:r>
              <a:rPr lang="en-GB" sz="2800" dirty="0" smtClean="0"/>
              <a:t>no. 1</a:t>
            </a:r>
            <a:r>
              <a:rPr lang="en-GB" sz="2800" dirty="0"/>
              <a:t>, 22-23 September </a:t>
            </a:r>
            <a:r>
              <a:rPr lang="en-GB" sz="2800" dirty="0" smtClean="0"/>
              <a:t>1915</a:t>
            </a:r>
          </a:p>
        </p:txBody>
      </p:sp>
    </p:spTree>
    <p:extLst>
      <p:ext uri="{BB962C8B-B14F-4D97-AF65-F5344CB8AC3E}">
        <p14:creationId xmlns:p14="http://schemas.microsoft.com/office/powerpoint/2010/main" val="19115077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TotalTime>
  <Words>1862</Words>
  <Application>Microsoft Macintosh PowerPoint</Application>
  <PresentationFormat>On-screen Show (4:3)</PresentationFormat>
  <Paragraphs>135</Paragraphs>
  <Slides>24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Office Theme</vt:lpstr>
      <vt:lpstr>From the History of Refugees to Refugee History</vt:lpstr>
      <vt:lpstr>Collecting for Russian refugees, Melbourne, 1915</vt:lpstr>
      <vt:lpstr>Historians and the ‘here and now’</vt:lpstr>
      <vt:lpstr>History of refugees … refugee history?</vt:lpstr>
      <vt:lpstr>Refugee history: advice to a younger self</vt:lpstr>
      <vt:lpstr>Agenda continued: negotiating other relations </vt:lpstr>
      <vt:lpstr>Iconography of displacement</vt:lpstr>
      <vt:lpstr>Model refugees? </vt:lpstr>
      <vt:lpstr>Refugeedom and its centenary </vt:lpstr>
      <vt:lpstr>Refugee regimes: a history of inclusion and exclusion</vt:lpstr>
      <vt:lpstr>Refugeedom as ‘making up people’</vt:lpstr>
      <vt:lpstr>Categories, labels, and history</vt:lpstr>
      <vt:lpstr>Vernacular labels</vt:lpstr>
      <vt:lpstr>Hertha Kraus, ‘Classification standard for UNRRA’,  April 1944</vt:lpstr>
      <vt:lpstr>Categories have consequences</vt:lpstr>
      <vt:lpstr>IRO distinctions: refugees coexisted alongside the ‘economic migrant’ and ‘economic dissident’</vt:lpstr>
      <vt:lpstr>Two versions of ‘refugee’ at mid-century</vt:lpstr>
      <vt:lpstr>Aspects of refugee agency – and wit</vt:lpstr>
      <vt:lpstr>‘DP room in anonymous location’</vt:lpstr>
      <vt:lpstr>Thinking about sources</vt:lpstr>
      <vt:lpstr>Commemorating deliverance: Pulau Galang, Indonesia</vt:lpstr>
      <vt:lpstr>   Mr Wybouw’s memory stick   </vt:lpstr>
      <vt:lpstr>Conclusions: changing places </vt:lpstr>
      <vt:lpstr>‘The souls of the refugee’</vt:lpstr>
    </vt:vector>
  </TitlesOfParts>
  <Company>Grizli777</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Gatrell</dc:creator>
  <cp:lastModifiedBy>Peter Gatrell</cp:lastModifiedBy>
  <cp:revision>129</cp:revision>
  <dcterms:created xsi:type="dcterms:W3CDTF">2016-07-31T14:35:17Z</dcterms:created>
  <dcterms:modified xsi:type="dcterms:W3CDTF">2016-10-08T04:09:00Z</dcterms:modified>
</cp:coreProperties>
</file>